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notesSlides/notesSlide2.xml" ContentType="application/vnd.openxmlformats-officedocument.presentationml.notesSlide+xml"/>
  <Override PartName="/ppt/tags/tag151.xml" ContentType="application/vnd.openxmlformats-officedocument.presentationml.tags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customXml/itemProps18.xml" ContentType="application/vnd.openxmlformats-officedocument.customXmlPropertie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customXml/itemProps21.xml" ContentType="application/vnd.openxmlformats-officedocument.customXmlPropertie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Default Extension="gif" ContentType="image/gif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customXml/itemProps19.xml" ContentType="application/vnd.openxmlformats-officedocument.customXmlPropertie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customXml/itemProps16.xml" ContentType="application/vnd.openxmlformats-officedocument.customXmlPropertie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notesSlides/notesSlide1.xml" ContentType="application/vnd.openxmlformats-officedocument.presentationml.notesSlide+xml"/>
  <Override PartName="/ppt/tags/tag150.xml" ContentType="application/vnd.openxmlformats-officedocument.presentationml.tags+xml"/>
  <Override PartName="/customXml/itemProps23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customXml/itemProps12.xml" ContentType="application/vnd.openxmlformats-officedocument.customXmlPropertie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customXml/itemProps9.xml" ContentType="application/vnd.openxmlformats-officedocument.customXmlPropertie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22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customXml/itemProps20.xml" ContentType="application/vnd.openxmlformats-officedocument.customXmlPropertie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customXml/itemProps14.xml" ContentType="application/vnd.openxmlformats-officedocument.customXmlPropertie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5"/>
  </p:sldMasterIdLst>
  <p:notesMasterIdLst>
    <p:notesMasterId r:id="rId44"/>
  </p:notesMasterIdLst>
  <p:handoutMasterIdLst>
    <p:handoutMasterId r:id="rId45"/>
  </p:handoutMasterIdLst>
  <p:sldIdLst>
    <p:sldId id="256" r:id="rId26"/>
    <p:sldId id="272" r:id="rId27"/>
    <p:sldId id="260" r:id="rId28"/>
    <p:sldId id="261" r:id="rId29"/>
    <p:sldId id="262" r:id="rId30"/>
    <p:sldId id="271" r:id="rId31"/>
    <p:sldId id="265" r:id="rId32"/>
    <p:sldId id="273" r:id="rId33"/>
    <p:sldId id="264" r:id="rId34"/>
    <p:sldId id="263" r:id="rId35"/>
    <p:sldId id="266" r:id="rId36"/>
    <p:sldId id="259" r:id="rId37"/>
    <p:sldId id="267" r:id="rId38"/>
    <p:sldId id="276" r:id="rId39"/>
    <p:sldId id="268" r:id="rId40"/>
    <p:sldId id="279" r:id="rId41"/>
    <p:sldId id="277" r:id="rId42"/>
    <p:sldId id="278" r:id="rId4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E35C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1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theme" Target="theme/theme1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12A11-32AD-4EF0-8384-085185BEEFC3}" type="datetimeFigureOut">
              <a:rPr lang="bg-BG" smtClean="0"/>
              <a:t>1.12.2011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Росица Георгиева, СОУ "Крум Попов", гр. Левски</a:t>
            </a: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14DBA-6B88-4E60-B4AD-8A0FD624BA3E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ADFA9-028B-4BA6-8302-E11A619C3997}" type="datetimeFigureOut">
              <a:rPr lang="bg-BG" smtClean="0"/>
              <a:t>1.12.2011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Росица Георгиева, СОУ "Крум Попов", гр. Левски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F8CE8-B7FC-4B85-A2AA-47D172CBCC34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Росица Георгиева, СОУ "Крум Попов", гр. Левски</a:t>
            </a:r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Росица Георгиева, СОУ "Крум Попов", гр. Левски</a:t>
            </a:r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Росица Георгиева, СОУ "Крум Попов", гр. Левски</a:t>
            </a:r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Росица Георгиева, СОУ "Крум Попов", гр. Левски</a:t>
            </a:r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8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customXml" Target="../../customXml/item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customXml" Target="../../customXml/item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customXml" Target="../../customXml/item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customXml" Target="../../customXml/item2.xml"/><Relationship Id="rId6" Type="http://schemas.openxmlformats.org/officeDocument/2006/relationships/tags" Target="../tags/tag17.xml"/><Relationship Id="rId11" Type="http://schemas.openxmlformats.org/officeDocument/2006/relationships/image" Target="../media/image4.png"/><Relationship Id="rId5" Type="http://schemas.openxmlformats.org/officeDocument/2006/relationships/tags" Target="../tags/tag16.xml"/><Relationship Id="rId10" Type="http://schemas.openxmlformats.org/officeDocument/2006/relationships/image" Target="../media/image3.png"/><Relationship Id="rId4" Type="http://schemas.openxmlformats.org/officeDocument/2006/relationships/tags" Target="../tags/tag15.xml"/><Relationship Id="rId9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customXml" Target="../../customXml/item6.xml"/><Relationship Id="rId6" Type="http://schemas.openxmlformats.org/officeDocument/2006/relationships/tags" Target="../tags/tag23.xml"/><Relationship Id="rId11" Type="http://schemas.openxmlformats.org/officeDocument/2006/relationships/image" Target="../media/image4.png"/><Relationship Id="rId5" Type="http://schemas.openxmlformats.org/officeDocument/2006/relationships/tags" Target="../tags/tag22.xml"/><Relationship Id="rId10" Type="http://schemas.openxmlformats.org/officeDocument/2006/relationships/image" Target="../media/image3.png"/><Relationship Id="rId4" Type="http://schemas.openxmlformats.org/officeDocument/2006/relationships/tags" Target="../tags/tag21.xml"/><Relationship Id="rId9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customXml" Target="../../customXml/item15.xml"/><Relationship Id="rId6" Type="http://schemas.openxmlformats.org/officeDocument/2006/relationships/tags" Target="../tags/tag29.xml"/><Relationship Id="rId11" Type="http://schemas.openxmlformats.org/officeDocument/2006/relationships/image" Target="../media/image4.png"/><Relationship Id="rId5" Type="http://schemas.openxmlformats.org/officeDocument/2006/relationships/tags" Target="../tags/tag28.xml"/><Relationship Id="rId10" Type="http://schemas.openxmlformats.org/officeDocument/2006/relationships/image" Target="../media/image3.png"/><Relationship Id="rId4" Type="http://schemas.openxmlformats.org/officeDocument/2006/relationships/tags" Target="../tags/tag27.xml"/><Relationship Id="rId9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customXml" Target="../../customXml/item4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6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10.png"/><Relationship Id="rId2" Type="http://schemas.openxmlformats.org/officeDocument/2006/relationships/tags" Target="../tags/tag32.xml"/><Relationship Id="rId16" Type="http://schemas.openxmlformats.org/officeDocument/2006/relationships/image" Target="../media/image9.png"/><Relationship Id="rId1" Type="http://schemas.openxmlformats.org/officeDocument/2006/relationships/customXml" Target="../../customXml/item20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image" Target="../media/image8.png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4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3.png"/><Relationship Id="rId2" Type="http://schemas.openxmlformats.org/officeDocument/2006/relationships/tags" Target="../tags/tag43.xml"/><Relationship Id="rId1" Type="http://schemas.openxmlformats.org/officeDocument/2006/relationships/customXml" Target="../../customXml/item13.xml"/><Relationship Id="rId6" Type="http://schemas.openxmlformats.org/officeDocument/2006/relationships/tags" Target="../tags/tag47.xml"/><Relationship Id="rId11" Type="http://schemas.openxmlformats.org/officeDocument/2006/relationships/image" Target="../media/image2.png"/><Relationship Id="rId5" Type="http://schemas.openxmlformats.org/officeDocument/2006/relationships/tags" Target="../tags/tag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4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3.png"/><Relationship Id="rId2" Type="http://schemas.openxmlformats.org/officeDocument/2006/relationships/tags" Target="../tags/tag51.xml"/><Relationship Id="rId1" Type="http://schemas.openxmlformats.org/officeDocument/2006/relationships/customXml" Target="../../customXml/item1.xml"/><Relationship Id="rId6" Type="http://schemas.openxmlformats.org/officeDocument/2006/relationships/tags" Target="../tags/tag55.xml"/><Relationship Id="rId11" Type="http://schemas.openxmlformats.org/officeDocument/2006/relationships/image" Target="../media/image2.png"/><Relationship Id="rId5" Type="http://schemas.openxmlformats.org/officeDocument/2006/relationships/tags" Target="../tags/tag5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4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3.png"/><Relationship Id="rId2" Type="http://schemas.openxmlformats.org/officeDocument/2006/relationships/tags" Target="../tags/tag59.xml"/><Relationship Id="rId1" Type="http://schemas.openxmlformats.org/officeDocument/2006/relationships/customXml" Target="../../customXml/item9.xml"/><Relationship Id="rId6" Type="http://schemas.openxmlformats.org/officeDocument/2006/relationships/tags" Target="../tags/tag63.xml"/><Relationship Id="rId11" Type="http://schemas.openxmlformats.org/officeDocument/2006/relationships/image" Target="../media/image2.png"/><Relationship Id="rId5" Type="http://schemas.openxmlformats.org/officeDocument/2006/relationships/tags" Target="../tags/tag6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4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3.png"/><Relationship Id="rId2" Type="http://schemas.openxmlformats.org/officeDocument/2006/relationships/tags" Target="../tags/tag67.xml"/><Relationship Id="rId1" Type="http://schemas.openxmlformats.org/officeDocument/2006/relationships/customXml" Target="../../customXml/item17.xml"/><Relationship Id="rId6" Type="http://schemas.openxmlformats.org/officeDocument/2006/relationships/tags" Target="../tags/tag71.xml"/><Relationship Id="rId11" Type="http://schemas.openxmlformats.org/officeDocument/2006/relationships/image" Target="../media/image2.png"/><Relationship Id="rId5" Type="http://schemas.openxmlformats.org/officeDocument/2006/relationships/tags" Target="../tags/tag7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4.pn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3.png"/><Relationship Id="rId2" Type="http://schemas.openxmlformats.org/officeDocument/2006/relationships/tags" Target="../tags/tag75.xml"/><Relationship Id="rId1" Type="http://schemas.openxmlformats.org/officeDocument/2006/relationships/customXml" Target="../../customXml/item3.xml"/><Relationship Id="rId6" Type="http://schemas.openxmlformats.org/officeDocument/2006/relationships/tags" Target="../tags/tag79.xml"/><Relationship Id="rId11" Type="http://schemas.openxmlformats.org/officeDocument/2006/relationships/image" Target="../media/image2.png"/><Relationship Id="rId5" Type="http://schemas.openxmlformats.org/officeDocument/2006/relationships/tags" Target="../tags/tag7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customXml" Target="../../customXml/item14.xml"/><Relationship Id="rId6" Type="http://schemas.openxmlformats.org/officeDocument/2006/relationships/tags" Target="../tags/tag87.xml"/><Relationship Id="rId11" Type="http://schemas.openxmlformats.org/officeDocument/2006/relationships/image" Target="../media/image4.png"/><Relationship Id="rId5" Type="http://schemas.openxmlformats.org/officeDocument/2006/relationships/tags" Target="../tags/tag86.xml"/><Relationship Id="rId10" Type="http://schemas.openxmlformats.org/officeDocument/2006/relationships/image" Target="../media/image3.png"/><Relationship Id="rId4" Type="http://schemas.openxmlformats.org/officeDocument/2006/relationships/tags" Target="../tags/tag85.xml"/><Relationship Id="rId9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customXml" Target="../../customXml/item18.xml"/><Relationship Id="rId6" Type="http://schemas.openxmlformats.org/officeDocument/2006/relationships/tags" Target="../tags/tag93.xml"/><Relationship Id="rId11" Type="http://schemas.openxmlformats.org/officeDocument/2006/relationships/image" Target="../media/image4.png"/><Relationship Id="rId5" Type="http://schemas.openxmlformats.org/officeDocument/2006/relationships/tags" Target="../tags/tag92.xml"/><Relationship Id="rId10" Type="http://schemas.openxmlformats.org/officeDocument/2006/relationships/image" Target="../media/image3.png"/><Relationship Id="rId4" Type="http://schemas.openxmlformats.org/officeDocument/2006/relationships/tags" Target="../tags/tag91.xml"/><Relationship Id="rId9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customXml" Target="../../customXml/item19.xml"/><Relationship Id="rId6" Type="http://schemas.openxmlformats.org/officeDocument/2006/relationships/tags" Target="../tags/tag99.xml"/><Relationship Id="rId11" Type="http://schemas.openxmlformats.org/officeDocument/2006/relationships/image" Target="../media/image4.png"/><Relationship Id="rId5" Type="http://schemas.openxmlformats.org/officeDocument/2006/relationships/tags" Target="../tags/tag98.xml"/><Relationship Id="rId10" Type="http://schemas.openxmlformats.org/officeDocument/2006/relationships/image" Target="../media/image3.png"/><Relationship Id="rId4" Type="http://schemas.openxmlformats.org/officeDocument/2006/relationships/tags" Target="../tags/tag97.xml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customXml" Target="../../customXml/item10.xml"/><Relationship Id="rId6" Type="http://schemas.openxmlformats.org/officeDocument/2006/relationships/tags" Target="../tags/tag105.xml"/><Relationship Id="rId11" Type="http://schemas.openxmlformats.org/officeDocument/2006/relationships/image" Target="../media/image4.png"/><Relationship Id="rId5" Type="http://schemas.openxmlformats.org/officeDocument/2006/relationships/tags" Target="../tags/tag104.xml"/><Relationship Id="rId10" Type="http://schemas.openxmlformats.org/officeDocument/2006/relationships/image" Target="../media/image3.png"/><Relationship Id="rId4" Type="http://schemas.openxmlformats.org/officeDocument/2006/relationships/tags" Target="../tags/tag103.xml"/><Relationship Id="rId9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customXml" Target="../../customXml/item21.xml"/><Relationship Id="rId6" Type="http://schemas.openxmlformats.org/officeDocument/2006/relationships/tags" Target="../tags/tag111.xml"/><Relationship Id="rId11" Type="http://schemas.openxmlformats.org/officeDocument/2006/relationships/image" Target="../media/image4.png"/><Relationship Id="rId5" Type="http://schemas.openxmlformats.org/officeDocument/2006/relationships/tags" Target="../tags/tag110.xml"/><Relationship Id="rId10" Type="http://schemas.openxmlformats.org/officeDocument/2006/relationships/image" Target="../media/image3.png"/><Relationship Id="rId4" Type="http://schemas.openxmlformats.org/officeDocument/2006/relationships/tags" Target="../tags/tag109.xml"/><Relationship Id="rId9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4.pn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3.png"/><Relationship Id="rId2" Type="http://schemas.openxmlformats.org/officeDocument/2006/relationships/tags" Target="../tags/tag113.xml"/><Relationship Id="rId1" Type="http://schemas.openxmlformats.org/officeDocument/2006/relationships/customXml" Target="../../customXml/item22.xml"/><Relationship Id="rId6" Type="http://schemas.openxmlformats.org/officeDocument/2006/relationships/tags" Target="../tags/tag117.xml"/><Relationship Id="rId11" Type="http://schemas.openxmlformats.org/officeDocument/2006/relationships/image" Target="../media/image2.png"/><Relationship Id="rId5" Type="http://schemas.openxmlformats.org/officeDocument/2006/relationships/tags" Target="../tags/tag11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image" Target="../media/image15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image" Target="../media/image14.png"/><Relationship Id="rId2" Type="http://schemas.openxmlformats.org/officeDocument/2006/relationships/tags" Target="../tags/tag12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customXml" Target="../../customXml/item23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image" Target="../media/image12.png"/><Relationship Id="rId10" Type="http://schemas.openxmlformats.org/officeDocument/2006/relationships/tags" Target="../tags/tag129.xml"/><Relationship Id="rId19" Type="http://schemas.openxmlformats.org/officeDocument/2006/relationships/image" Target="../media/image16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image" Target="../media/image6.pn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10.png"/><Relationship Id="rId2" Type="http://schemas.openxmlformats.org/officeDocument/2006/relationships/tags" Target="../tags/tag133.xml"/><Relationship Id="rId16" Type="http://schemas.openxmlformats.org/officeDocument/2006/relationships/image" Target="../media/image9.png"/><Relationship Id="rId1" Type="http://schemas.openxmlformats.org/officeDocument/2006/relationships/customXml" Target="../../customXml/item24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image" Target="../media/image8.png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Росица Георгиева, СОУ "Крум Попов", гр. Левски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084B0-97CA-41AD-AF84-D3F0E6714E4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Росица Георгиева, СОУ "Крум Попов", гр. Левски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C4B6-8CA1-4AC8-BBA8-2C4FD7AEC1B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Росица Георгиева, СОУ "Крум Попов", гр. Левски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FE41-99DB-4FDA-85E2-1D86A342C1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Текстово поле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smtClean="0"/>
              <a:t>Yes</a:t>
            </a:r>
            <a:endParaRPr lang="bg-BG" sz="3200"/>
          </a:p>
        </p:txBody>
      </p:sp>
      <p:sp>
        <p:nvSpPr>
          <p:cNvPr id="8" name="Текстово поле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smtClean="0"/>
              <a:t>No</a:t>
            </a:r>
            <a:endParaRPr lang="bg-BG" sz="3200"/>
          </a:p>
        </p:txBody>
      </p:sp>
      <p:pic>
        <p:nvPicPr>
          <p:cNvPr id="9" name="Картина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Картина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Yes/N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Текстово поле 6"/>
          <p:cNvSpPr txBox="1"/>
          <p:nvPr userDrawn="1">
            <p:custDataLst>
              <p:tags r:id="rId2"/>
            </p:custDataLst>
          </p:nvPr>
        </p:nvSpPr>
        <p:spPr>
          <a:xfrm>
            <a:off x="384047" y="1901723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smtClean="0"/>
              <a:t>Yes</a:t>
            </a:r>
            <a:endParaRPr lang="bg-BG" sz="3200"/>
          </a:p>
        </p:txBody>
      </p:sp>
      <p:sp>
        <p:nvSpPr>
          <p:cNvPr id="8" name="Текстово поле 7"/>
          <p:cNvSpPr txBox="1"/>
          <p:nvPr userDrawn="1">
            <p:custDataLst>
              <p:tags r:id="rId3"/>
            </p:custDataLst>
          </p:nvPr>
        </p:nvSpPr>
        <p:spPr>
          <a:xfrm>
            <a:off x="384047" y="3540785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smtClean="0"/>
              <a:t>No</a:t>
            </a:r>
            <a:endParaRPr lang="bg-BG" sz="3200"/>
          </a:p>
        </p:txBody>
      </p:sp>
      <p:pic>
        <p:nvPicPr>
          <p:cNvPr id="9" name="Картина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Картина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Текстово поле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bg-BG" sz="3200" dirty="0" smtClean="0"/>
              <a:t>Да</a:t>
            </a:r>
            <a:endParaRPr lang="bg-BG" sz="3200" dirty="0"/>
          </a:p>
        </p:txBody>
      </p:sp>
      <p:sp>
        <p:nvSpPr>
          <p:cNvPr id="8" name="Текстово поле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bg-BG" sz="3200" dirty="0" smtClean="0"/>
              <a:t>Не</a:t>
            </a:r>
            <a:endParaRPr lang="bg-BG" sz="3200" dirty="0"/>
          </a:p>
        </p:txBody>
      </p:sp>
      <p:pic>
        <p:nvPicPr>
          <p:cNvPr id="9" name="Картина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Картина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pic>
        <p:nvPicPr>
          <p:cNvPr id="7" name="Картина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Росица Георгиева, СОУ "Крум Попов", гр. Левски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E9375-0E70-4D33-9CFA-E0C9F2EF965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7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6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2" name="Картина 11" descr="Answer1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Картина 12" descr="Answer2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55448" y="2256624"/>
            <a:ext cx="630936" cy="630936"/>
          </a:xfrm>
          <a:prstGeom prst="rect">
            <a:avLst/>
          </a:prstGeom>
        </p:spPr>
      </p:pic>
      <p:pic>
        <p:nvPicPr>
          <p:cNvPr id="14" name="Картина 13" descr="Answer3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Картина 14" descr="Answer4.png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55448" y="4337341"/>
            <a:ext cx="630936" cy="630936"/>
          </a:xfrm>
          <a:prstGeom prst="rect">
            <a:avLst/>
          </a:prstGeom>
        </p:spPr>
      </p:pic>
      <p:pic>
        <p:nvPicPr>
          <p:cNvPr id="16" name="Картина 15" descr="Answer5.png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pic>
        <p:nvPicPr>
          <p:cNvPr id="7" name="Картина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1" name="Картина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Картина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Картина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7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7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7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384047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1" name="Картина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845552" y="1249184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845552" y="2581693"/>
            <a:ext cx="857250" cy="857250"/>
          </a:xfrm>
          <a:prstGeom prst="rect">
            <a:avLst/>
          </a:prstGeom>
        </p:spPr>
      </p:pic>
      <p:pic>
        <p:nvPicPr>
          <p:cNvPr id="13" name="Картина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845552" y="3914203"/>
            <a:ext cx="857250" cy="857250"/>
          </a:xfrm>
          <a:prstGeom prst="rect">
            <a:avLst/>
          </a:prstGeom>
        </p:spPr>
      </p:pic>
      <p:pic>
        <p:nvPicPr>
          <p:cNvPr id="14" name="Картина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845552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96366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873045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649724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426404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1" name="Картина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478356" y="4924044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255035" y="4924044"/>
            <a:ext cx="857250" cy="857250"/>
          </a:xfrm>
          <a:prstGeom prst="rect">
            <a:avLst/>
          </a:prstGeom>
        </p:spPr>
      </p:pic>
      <p:pic>
        <p:nvPicPr>
          <p:cNvPr id="13" name="Картина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031714" y="4924044"/>
            <a:ext cx="857250" cy="857250"/>
          </a:xfrm>
          <a:prstGeom prst="rect">
            <a:avLst/>
          </a:prstGeom>
        </p:spPr>
      </p:pic>
      <p:pic>
        <p:nvPicPr>
          <p:cNvPr id="14" name="Картина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808393" y="4924044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Top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6426404" y="2329662"/>
            <a:ext cx="1621231" cy="4437125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49724" y="2329662"/>
            <a:ext cx="1621231" cy="4437125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2873045" y="2329662"/>
            <a:ext cx="1621231" cy="4437125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96366" y="2329662"/>
            <a:ext cx="1621231" cy="4437125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bg-BG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1" name="Картина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808393" y="1355826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031714" y="1355826"/>
            <a:ext cx="857250" cy="857250"/>
          </a:xfrm>
          <a:prstGeom prst="rect">
            <a:avLst/>
          </a:prstGeom>
        </p:spPr>
      </p:pic>
      <p:pic>
        <p:nvPicPr>
          <p:cNvPr id="13" name="Картина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255035" y="1355826"/>
            <a:ext cx="857250" cy="857250"/>
          </a:xfrm>
          <a:prstGeom prst="rect">
            <a:avLst/>
          </a:prstGeom>
        </p:spPr>
      </p:pic>
      <p:pic>
        <p:nvPicPr>
          <p:cNvPr id="14" name="Картина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478356" y="1355826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96366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873045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649724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426404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1" name="Картина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478356" y="1355826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255035" y="1355826"/>
            <a:ext cx="857250" cy="857250"/>
          </a:xfrm>
          <a:prstGeom prst="rect">
            <a:avLst/>
          </a:prstGeom>
        </p:spPr>
      </p:pic>
      <p:pic>
        <p:nvPicPr>
          <p:cNvPr id="13" name="Картина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031714" y="1355826"/>
            <a:ext cx="857250" cy="857250"/>
          </a:xfrm>
          <a:prstGeom prst="rect">
            <a:avLst/>
          </a:prstGeom>
        </p:spPr>
      </p:pic>
      <p:pic>
        <p:nvPicPr>
          <p:cNvPr id="14" name="Картина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808393" y="1355826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4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66695" y="1355826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43375" y="1355826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920054" y="1355826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7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7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7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845552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845552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845552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Росица Георгиева, СОУ "Крум Попов", гр. Левски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6D14-A6C4-4D58-849C-14E331A6873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0" name="Картина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Картина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1" name="Картина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Картина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Картина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Картина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6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106195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027224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2948254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3869283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4790313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sz="quarter" idx="16"/>
            <p:custDataLst>
              <p:tags r:id="rId7"/>
            </p:custDataLst>
          </p:nvPr>
        </p:nvSpPr>
        <p:spPr>
          <a:xfrm>
            <a:off x="1069848" y="5711342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3" name="Картина 12" descr="Answer1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55448" y="1210094"/>
            <a:ext cx="596645" cy="596645"/>
          </a:xfrm>
          <a:prstGeom prst="rect">
            <a:avLst/>
          </a:prstGeom>
        </p:spPr>
      </p:pic>
      <p:pic>
        <p:nvPicPr>
          <p:cNvPr id="14" name="Картина 13" descr="Answer2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55448" y="2131123"/>
            <a:ext cx="596645" cy="596645"/>
          </a:xfrm>
          <a:prstGeom prst="rect">
            <a:avLst/>
          </a:prstGeom>
        </p:spPr>
      </p:pic>
      <p:pic>
        <p:nvPicPr>
          <p:cNvPr id="15" name="Картина 14" descr="Answer3.png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55448" y="3052152"/>
            <a:ext cx="596645" cy="596645"/>
          </a:xfrm>
          <a:prstGeom prst="rect">
            <a:avLst/>
          </a:prstGeom>
        </p:spPr>
      </p:pic>
      <p:pic>
        <p:nvPicPr>
          <p:cNvPr id="16" name="Картина 15" descr="Answer4.png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55448" y="3973182"/>
            <a:ext cx="596645" cy="596645"/>
          </a:xfrm>
          <a:prstGeom prst="rect">
            <a:avLst/>
          </a:prstGeom>
        </p:spPr>
      </p:pic>
      <p:pic>
        <p:nvPicPr>
          <p:cNvPr id="17" name="Картина 16" descr="Answer5.png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155448" y="4894211"/>
            <a:ext cx="596645" cy="596645"/>
          </a:xfrm>
          <a:prstGeom prst="rect">
            <a:avLst/>
          </a:prstGeom>
        </p:spPr>
      </p:pic>
      <p:pic>
        <p:nvPicPr>
          <p:cNvPr id="18" name="Картина 17" descr="Answer6.png"/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55448" y="5815241"/>
            <a:ext cx="596645" cy="596645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7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6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endParaRPr lang="bg-BG"/>
          </a:p>
        </p:txBody>
      </p:sp>
      <p:pic>
        <p:nvPicPr>
          <p:cNvPr id="12" name="Картина 11" descr="Answer1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Картина 12" descr="Answer2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55448" y="2256624"/>
            <a:ext cx="630936" cy="630936"/>
          </a:xfrm>
          <a:prstGeom prst="rect">
            <a:avLst/>
          </a:prstGeom>
        </p:spPr>
      </p:pic>
      <p:pic>
        <p:nvPicPr>
          <p:cNvPr id="14" name="Картина 13" descr="Answer3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Картина 14" descr="Answer4.png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55448" y="4337341"/>
            <a:ext cx="630936" cy="630936"/>
          </a:xfrm>
          <a:prstGeom prst="rect">
            <a:avLst/>
          </a:prstGeom>
        </p:spPr>
      </p:pic>
      <p:pic>
        <p:nvPicPr>
          <p:cNvPr id="16" name="Картина 15" descr="Answer5.png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Росица Георгиева, СОУ "Крум Попов", гр. Левски</a:t>
            </a: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A308-AC41-4533-AD2E-CB363794E78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Росица Георгиева, СОУ "Крум Попов", гр. Левски</a:t>
            </a: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F9017-6A57-4AF4-8E40-8FA2DF34606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Росица Георгиева, СОУ "Крум Попов", гр. Левски</a:t>
            </a: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4F09-91C7-41C6-A49F-A354B897781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Росица Георгиева, СОУ "Крум Попов", гр. Левски</a:t>
            </a: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8E54-3192-43F6-8FE0-9E564E303EC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Росица Георгиева, СОУ "Крум Попов", гр. Левски</a:t>
            </a: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C0C3-1DC1-432F-93C2-98EFB31BD10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Росица Георгиева, СОУ "Крум Попов", гр. Левски</a:t>
            </a: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62856-C3CB-4213-B685-2827B4BD0C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Росица Георгиева, СОУ "Крум Попов", гр. Левски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E57B54-B0BB-4377-AADF-F2F6E364F72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2" r:id="rId31"/>
    <p:sldLayoutId id="2147483683" r:id="rId32"/>
    <p:sldLayoutId id="2147483684" r:id="rId33"/>
    <p:sldLayoutId id="2147483685" r:id="rId3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3.xml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2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22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image" Target="../media/image22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pi.ning.com/files/WfyM6l65HSTI7s4ryKCIcUNULZnq6L1vNsyhRffGZllNTjKroR54zW2ir33B0cVFsVTIYDEZqQtJEhGrGhMrSrP2JJOw*iFb/file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1.jpe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24.jpe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6.jpe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25.jpe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9.gif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28.gif"/><Relationship Id="rId5" Type="http://schemas.openxmlformats.org/officeDocument/2006/relationships/hyperlink" Target="http://www.leehansen.com/clipart/Themes/Tropical/images/lizard.gif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 hidden="1"/>
          <p:cNvSpPr>
            <a:spLocks noGrp="1"/>
          </p:cNvSpPr>
          <p:nvPr>
            <p:ph type="ctrTitle" idx="4294967295"/>
          </p:nvPr>
        </p:nvSpPr>
        <p:spPr>
          <a:xfrm>
            <a:off x="0" y="3143250"/>
            <a:ext cx="7772400" cy="798513"/>
          </a:xfrm>
        </p:spPr>
        <p:txBody>
          <a:bodyPr/>
          <a:lstStyle/>
          <a:p>
            <a:r>
              <a:rPr lang="fr-CA" sz="4000" smtClean="0">
                <a:solidFill>
                  <a:srgbClr val="E35C06"/>
                </a:solidFill>
              </a:rPr>
              <a:t>PRESENTATION  NAME</a:t>
            </a:r>
          </a:p>
        </p:txBody>
      </p:sp>
      <p:sp>
        <p:nvSpPr>
          <p:cNvPr id="2051" name="Sous-titre 2" hidden="1"/>
          <p:cNvSpPr>
            <a:spLocks noGrp="1"/>
          </p:cNvSpPr>
          <p:nvPr>
            <p:ph type="subTitle" idx="4294967295"/>
          </p:nvPr>
        </p:nvSpPr>
        <p:spPr>
          <a:xfrm>
            <a:off x="0" y="3756025"/>
            <a:ext cx="6400800" cy="601663"/>
          </a:xfrm>
        </p:spPr>
        <p:txBody>
          <a:bodyPr/>
          <a:lstStyle/>
          <a:p>
            <a:r>
              <a:rPr lang="fr-CA" sz="2800" smtClean="0">
                <a:solidFill>
                  <a:srgbClr val="E35C06"/>
                </a:solidFill>
              </a:rPr>
              <a:t>Company Name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1547664" y="1772816"/>
            <a:ext cx="63225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Основни жизнени</a:t>
            </a:r>
          </a:p>
          <a:p>
            <a:pPr algn="ctr"/>
            <a:r>
              <a:rPr lang="bg-B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процеси</a:t>
            </a:r>
          </a:p>
          <a:p>
            <a:pPr algn="ctr"/>
            <a:r>
              <a:rPr lang="bg-BG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bg-BG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организмите</a:t>
            </a:r>
            <a:endParaRPr lang="bg-BG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776480" y="4581128"/>
            <a:ext cx="56390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Човекът и природата</a:t>
            </a:r>
          </a:p>
          <a:p>
            <a:pPr algn="ctr"/>
            <a:r>
              <a:rPr lang="bg-BG" sz="4000" b="1" cap="none" spc="0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клас</a:t>
            </a:r>
            <a:endParaRPr lang="bg-BG" sz="4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5724128" y="6597352"/>
            <a:ext cx="341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Контейнер за съдържание 11"/>
          <p:cNvSpPr>
            <a:spLocks noGrp="1"/>
          </p:cNvSpPr>
          <p:nvPr>
            <p:ph sz="quarter" idx="11"/>
          </p:nvPr>
        </p:nvSpPr>
        <p:spPr>
          <a:xfrm>
            <a:off x="1043608" y="5229200"/>
            <a:ext cx="7699247" cy="923772"/>
          </a:xfrm>
        </p:spPr>
        <p:txBody>
          <a:bodyPr/>
          <a:lstStyle/>
          <a:p>
            <a:r>
              <a:rPr lang="bg-BG" b="1" dirty="0" smtClean="0"/>
              <a:t>с</a:t>
            </a:r>
            <a:r>
              <a:rPr lang="bg-BG" b="1" dirty="0" smtClean="0"/>
              <a:t>емена.</a:t>
            </a:r>
            <a:endParaRPr lang="bg-BG" b="1" dirty="0" smtClean="0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bg-BG" b="1" dirty="0" smtClean="0"/>
              <a:t>р</a:t>
            </a:r>
            <a:r>
              <a:rPr lang="bg-BG" b="1" dirty="0" smtClean="0"/>
              <a:t>азсад;</a:t>
            </a:r>
            <a:endParaRPr lang="bg-BG" b="1" dirty="0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b="1" dirty="0" err="1" smtClean="0"/>
              <a:t>р</a:t>
            </a:r>
            <a:r>
              <a:rPr lang="bg-BG" b="1" dirty="0" err="1" smtClean="0"/>
              <a:t>езници</a:t>
            </a:r>
            <a:r>
              <a:rPr lang="bg-BG" b="1" dirty="0" smtClean="0"/>
              <a:t>;</a:t>
            </a:r>
            <a:endParaRPr lang="bg-BG" b="1" dirty="0"/>
          </a:p>
        </p:txBody>
      </p:sp>
      <p:sp>
        <p:nvSpPr>
          <p:cNvPr id="15" name="Контейнер за съдържание 1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bg-BG" b="1" dirty="0" smtClean="0"/>
              <a:t>я</a:t>
            </a:r>
            <a:r>
              <a:rPr lang="bg-BG" b="1" dirty="0" smtClean="0"/>
              <a:t>йца;</a:t>
            </a:r>
            <a:endParaRPr lang="bg-BG" b="1" dirty="0"/>
          </a:p>
        </p:txBody>
      </p:sp>
      <p:sp>
        <p:nvSpPr>
          <p:cNvPr id="16" name="Контейнер за съдържание 15"/>
          <p:cNvSpPr>
            <a:spLocks noGrp="1"/>
          </p:cNvSpPr>
          <p:nvPr>
            <p:ph sz="quarter" idx="15"/>
          </p:nvPr>
        </p:nvSpPr>
        <p:spPr>
          <a:xfrm>
            <a:off x="1115616" y="1124744"/>
            <a:ext cx="8028384" cy="923772"/>
          </a:xfrm>
        </p:spPr>
        <p:txBody>
          <a:bodyPr>
            <a:noAutofit/>
          </a:bodyPr>
          <a:lstStyle/>
          <a:p>
            <a:r>
              <a:rPr lang="bg-BG" b="1" dirty="0" smtClean="0"/>
              <a:t>разделяне на стъбла, коренища, </a:t>
            </a:r>
            <a:r>
              <a:rPr lang="bg-BG" b="1" dirty="0" smtClean="0"/>
              <a:t>луковици;</a:t>
            </a:r>
            <a:endParaRPr lang="bg-BG" b="1" dirty="0"/>
          </a:p>
        </p:txBody>
      </p:sp>
      <p:sp>
        <p:nvSpPr>
          <p:cNvPr id="4098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bg-BG" sz="4000" b="1" dirty="0" smtClean="0"/>
              <a:t>Посочете </a:t>
            </a:r>
            <a:r>
              <a:rPr lang="bg-BG" sz="4000" b="1" dirty="0" smtClean="0">
                <a:solidFill>
                  <a:schemeClr val="bg1"/>
                </a:solidFill>
              </a:rPr>
              <a:t>невярното</a:t>
            </a:r>
            <a:r>
              <a:rPr lang="bg-BG" sz="4000" b="1" dirty="0" smtClean="0"/>
              <a:t> твърдение:</a:t>
            </a:r>
            <a:br>
              <a:rPr lang="bg-BG" sz="4000" b="1" dirty="0" smtClean="0"/>
            </a:br>
            <a:r>
              <a:rPr lang="bg-BG" sz="4000" b="1" dirty="0" smtClean="0"/>
              <a:t>Растенията се размножават  чрез</a:t>
            </a:r>
            <a:endParaRPr lang="fr-CA" sz="4000" b="1" dirty="0" smtClean="0"/>
          </a:p>
        </p:txBody>
      </p:sp>
      <p:pic>
        <p:nvPicPr>
          <p:cNvPr id="7172" name="Picture 4" descr="http://i28.tinypic.com/2zznd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276872"/>
            <a:ext cx="3272764" cy="216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http://www.napazara.com/adpics/4d8c295304b2351ee076bf24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4"/>
            <a:ext cx="333375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Текстово поле 10"/>
          <p:cNvSpPr txBox="1"/>
          <p:nvPr/>
        </p:nvSpPr>
        <p:spPr>
          <a:xfrm>
            <a:off x="5724128" y="6597352"/>
            <a:ext cx="341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" name="Картина 17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55448" y="4337341"/>
            <a:ext cx="630936" cy="6309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bg-BG" b="1" dirty="0" smtClean="0">
                <a:solidFill>
                  <a:schemeClr val="bg1"/>
                </a:solidFill>
              </a:rPr>
              <a:t>Как се размножават животните? Свържете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  <a:endParaRPr lang="fr-CA" b="1" dirty="0" smtClean="0">
              <a:solidFill>
                <a:schemeClr val="bg1"/>
              </a:solidFill>
            </a:endParaRPr>
          </a:p>
        </p:txBody>
      </p:sp>
      <p:sp>
        <p:nvSpPr>
          <p:cNvPr id="7" name="Релефна рамка 6"/>
          <p:cNvSpPr/>
          <p:nvPr/>
        </p:nvSpPr>
        <p:spPr>
          <a:xfrm>
            <a:off x="2771800" y="5877272"/>
            <a:ext cx="4608512" cy="720080"/>
          </a:xfrm>
          <a:prstGeom prst="bevel">
            <a:avLst/>
          </a:prstGeom>
          <a:solidFill>
            <a:srgbClr val="E35C06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раждат малките си</a:t>
            </a:r>
            <a:endParaRPr lang="bg-BG" sz="3600" b="1" dirty="0"/>
          </a:p>
        </p:txBody>
      </p:sp>
      <p:sp>
        <p:nvSpPr>
          <p:cNvPr id="8" name="Релефна рамка 7"/>
          <p:cNvSpPr/>
          <p:nvPr/>
        </p:nvSpPr>
        <p:spPr>
          <a:xfrm>
            <a:off x="3275856" y="1772816"/>
            <a:ext cx="3096344" cy="720080"/>
          </a:xfrm>
          <a:prstGeom prst="bevel">
            <a:avLst/>
          </a:prstGeom>
          <a:solidFill>
            <a:srgbClr val="E35C06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чрез яйца</a:t>
            </a:r>
            <a:endParaRPr lang="bg-BG" sz="3600" b="1" dirty="0"/>
          </a:p>
        </p:txBody>
      </p:sp>
      <p:sp>
        <p:nvSpPr>
          <p:cNvPr id="11" name="Релефна рамка 10"/>
          <p:cNvSpPr/>
          <p:nvPr/>
        </p:nvSpPr>
        <p:spPr>
          <a:xfrm>
            <a:off x="1547664" y="3068960"/>
            <a:ext cx="2088232" cy="720080"/>
          </a:xfrm>
          <a:prstGeom prst="bevel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риби</a:t>
            </a:r>
            <a:endParaRPr lang="bg-BG" sz="3600" b="1" dirty="0"/>
          </a:p>
        </p:txBody>
      </p:sp>
      <p:sp>
        <p:nvSpPr>
          <p:cNvPr id="12" name="Релефна рамка 11"/>
          <p:cNvSpPr/>
          <p:nvPr/>
        </p:nvSpPr>
        <p:spPr>
          <a:xfrm>
            <a:off x="1115616" y="4653136"/>
            <a:ext cx="2592288" cy="720080"/>
          </a:xfrm>
          <a:prstGeom prst="bevel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бозайници</a:t>
            </a:r>
            <a:endParaRPr lang="bg-BG" sz="3600" b="1" dirty="0"/>
          </a:p>
        </p:txBody>
      </p:sp>
      <p:sp>
        <p:nvSpPr>
          <p:cNvPr id="13" name="Релефна рамка 12"/>
          <p:cNvSpPr/>
          <p:nvPr/>
        </p:nvSpPr>
        <p:spPr>
          <a:xfrm>
            <a:off x="4139952" y="4005064"/>
            <a:ext cx="2088232" cy="720080"/>
          </a:xfrm>
          <a:prstGeom prst="bevel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влечуги</a:t>
            </a:r>
            <a:endParaRPr lang="bg-BG" sz="3600" b="1" dirty="0"/>
          </a:p>
        </p:txBody>
      </p:sp>
      <p:sp>
        <p:nvSpPr>
          <p:cNvPr id="14" name="Релефна рамка 13"/>
          <p:cNvSpPr/>
          <p:nvPr/>
        </p:nvSpPr>
        <p:spPr>
          <a:xfrm>
            <a:off x="6372200" y="2780928"/>
            <a:ext cx="2376264" cy="720080"/>
          </a:xfrm>
          <a:prstGeom prst="bevel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насекоми</a:t>
            </a:r>
            <a:endParaRPr lang="bg-BG" sz="3600" b="1" dirty="0"/>
          </a:p>
        </p:txBody>
      </p:sp>
      <p:sp>
        <p:nvSpPr>
          <p:cNvPr id="15" name="Релефна рамка 14"/>
          <p:cNvSpPr/>
          <p:nvPr/>
        </p:nvSpPr>
        <p:spPr>
          <a:xfrm>
            <a:off x="6732240" y="4581128"/>
            <a:ext cx="2088232" cy="720080"/>
          </a:xfrm>
          <a:prstGeom prst="bevel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птици</a:t>
            </a:r>
            <a:endParaRPr lang="bg-BG" sz="3600" b="1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5724128" y="6597352"/>
            <a:ext cx="341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6876256" y="2276872"/>
            <a:ext cx="864096" cy="4581128"/>
          </a:xfrm>
          <a:prstGeom prst="ellipse">
            <a:avLst/>
          </a:prstGeom>
          <a:solidFill>
            <a:srgbClr val="FFFF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Овал 9"/>
          <p:cNvSpPr/>
          <p:nvPr/>
        </p:nvSpPr>
        <p:spPr>
          <a:xfrm>
            <a:off x="5076056" y="2276872"/>
            <a:ext cx="864096" cy="4581128"/>
          </a:xfrm>
          <a:prstGeom prst="ellipse">
            <a:avLst/>
          </a:prstGeom>
          <a:solidFill>
            <a:srgbClr val="FFFF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Овал 8"/>
          <p:cNvSpPr/>
          <p:nvPr/>
        </p:nvSpPr>
        <p:spPr>
          <a:xfrm>
            <a:off x="3275856" y="2276872"/>
            <a:ext cx="864096" cy="4581128"/>
          </a:xfrm>
          <a:prstGeom prst="ellipse">
            <a:avLst/>
          </a:prstGeom>
          <a:solidFill>
            <a:srgbClr val="FFFF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Овал 7"/>
          <p:cNvSpPr/>
          <p:nvPr/>
        </p:nvSpPr>
        <p:spPr>
          <a:xfrm>
            <a:off x="1475656" y="2276872"/>
            <a:ext cx="864096" cy="4581128"/>
          </a:xfrm>
          <a:prstGeom prst="ellipse">
            <a:avLst/>
          </a:prstGeom>
          <a:solidFill>
            <a:srgbClr val="FFFF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хранене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раждане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мътене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топлене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bg-BG" sz="3600" b="1" dirty="0" smtClean="0"/>
              <a:t>Как се нарича процесът, при който птиците топлят яйцата, за да се излюпят малките?</a:t>
            </a:r>
            <a:endParaRPr lang="fr-CA" sz="3600" b="1" dirty="0" smtClean="0"/>
          </a:p>
        </p:txBody>
      </p:sp>
      <p:pic>
        <p:nvPicPr>
          <p:cNvPr id="32" name="Картина 3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31714" y="1355826"/>
            <a:ext cx="857250" cy="857250"/>
          </a:xfrm>
          <a:prstGeom prst="rect">
            <a:avLst/>
          </a:prstGeom>
        </p:spPr>
      </p:pic>
      <p:sp>
        <p:nvSpPr>
          <p:cNvPr id="16" name="Текстово поле 15"/>
          <p:cNvSpPr txBox="1"/>
          <p:nvPr/>
        </p:nvSpPr>
        <p:spPr>
          <a:xfrm>
            <a:off x="5724128" y="6597352"/>
            <a:ext cx="341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Контейнер за съдържание 1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bg-BG" b="1" dirty="0" smtClean="0"/>
              <a:t>Яйцата на рибите са много дребни и </a:t>
            </a:r>
            <a:r>
              <a:rPr lang="bg-BG" b="1" dirty="0" smtClean="0"/>
              <a:t>се наричат </a:t>
            </a:r>
            <a:r>
              <a:rPr lang="bg-BG" b="1" dirty="0" smtClean="0"/>
              <a:t>хайвер.</a:t>
            </a:r>
            <a:endParaRPr lang="bg-BG" b="1" dirty="0"/>
          </a:p>
        </p:txBody>
      </p:sp>
      <p:sp>
        <p:nvSpPr>
          <p:cNvPr id="19" name="Контейнер за съдържание 1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l"/>
            <a:r>
              <a:rPr lang="bg-BG" b="1" dirty="0" smtClean="0"/>
              <a:t>Преди да снесат яйцата си, птиците си правят гнезда.</a:t>
            </a:r>
            <a:endParaRPr lang="bg-BG" b="1" dirty="0"/>
          </a:p>
        </p:txBody>
      </p:sp>
      <p:sp>
        <p:nvSpPr>
          <p:cNvPr id="20" name="Контейнер за съдържание 1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bg-BG" b="1" dirty="0" smtClean="0"/>
              <a:t>Бозайниците  се размножават с яйца, които мътят.</a:t>
            </a:r>
            <a:endParaRPr lang="bg-BG" b="1" dirty="0"/>
          </a:p>
        </p:txBody>
      </p:sp>
      <p:sp>
        <p:nvSpPr>
          <p:cNvPr id="5122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bg-BG" sz="4000" b="1" dirty="0" smtClean="0"/>
              <a:t>Кое твърдение </a:t>
            </a:r>
            <a:r>
              <a:rPr lang="bg-BG" sz="5400" b="1" dirty="0" smtClean="0">
                <a:solidFill>
                  <a:srgbClr val="FF0000"/>
                </a:solidFill>
              </a:rPr>
              <a:t>не</a:t>
            </a:r>
            <a:r>
              <a:rPr lang="bg-BG" sz="4000" b="1" dirty="0" smtClean="0"/>
              <a:t> е вярно?</a:t>
            </a:r>
            <a:endParaRPr lang="fr-CA" sz="4000" b="1" dirty="0" smtClean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5724128" y="6597352"/>
            <a:ext cx="341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Картина 8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E35C06"/>
                </a:solidFill>
              </a:rPr>
              <a:t>Знаете ли че…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dirty="0" smtClean="0"/>
              <a:t>		</a:t>
            </a:r>
            <a:r>
              <a:rPr lang="bg-BG" b="1" dirty="0" smtClean="0"/>
              <a:t>Прилепите са </a:t>
            </a:r>
            <a:r>
              <a:rPr lang="ru-RU" b="1" dirty="0" smtClean="0"/>
              <a:t> </a:t>
            </a:r>
            <a:r>
              <a:rPr lang="ru-RU" b="1" dirty="0" err="1" smtClean="0"/>
              <a:t>единствените</a:t>
            </a:r>
            <a:r>
              <a:rPr lang="ru-RU" b="1" dirty="0" smtClean="0"/>
              <a:t> активно </a:t>
            </a:r>
            <a:r>
              <a:rPr lang="ru-RU" b="1" dirty="0" err="1" smtClean="0"/>
              <a:t>летящи</a:t>
            </a:r>
            <a:r>
              <a:rPr lang="ru-RU" b="1" dirty="0" smtClean="0"/>
              <a:t> </a:t>
            </a:r>
            <a:r>
              <a:rPr lang="ru-RU" b="1" dirty="0" err="1" smtClean="0"/>
              <a:t>бозайници</a:t>
            </a:r>
            <a:r>
              <a:rPr lang="ru-RU" b="1" dirty="0" smtClean="0"/>
              <a:t>, </a:t>
            </a:r>
            <a:r>
              <a:rPr lang="ru-RU" b="1" dirty="0" err="1" smtClean="0"/>
              <a:t>водещи</a:t>
            </a:r>
            <a:r>
              <a:rPr lang="ru-RU" b="1" dirty="0" smtClean="0"/>
              <a:t> </a:t>
            </a:r>
            <a:r>
              <a:rPr lang="ru-RU" b="1" dirty="0" err="1" smtClean="0"/>
              <a:t>нощен</a:t>
            </a:r>
            <a:r>
              <a:rPr lang="ru-RU" b="1" dirty="0" smtClean="0"/>
              <a:t> начин на </a:t>
            </a:r>
            <a:r>
              <a:rPr lang="ru-RU" b="1" dirty="0" smtClean="0"/>
              <a:t>живот.</a:t>
            </a:r>
            <a:r>
              <a:rPr lang="ru-RU" b="1" dirty="0" smtClean="0"/>
              <a:t> </a:t>
            </a:r>
            <a:r>
              <a:rPr lang="bg-BG" b="1" dirty="0" smtClean="0"/>
              <a:t>Живеят </a:t>
            </a:r>
            <a:r>
              <a:rPr lang="bg-BG" b="1" dirty="0" smtClean="0"/>
              <a:t>до над 20 години. В повечето случаи раждат по едно малко на година и го кърмят един </a:t>
            </a:r>
            <a:r>
              <a:rPr lang="bg-BG" b="1" dirty="0" smtClean="0"/>
              <a:t>месец.</a:t>
            </a:r>
            <a:endParaRPr lang="bg-BG" b="1" dirty="0"/>
          </a:p>
        </p:txBody>
      </p:sp>
      <p:pic>
        <p:nvPicPr>
          <p:cNvPr id="56322" name="Picture 2" descr="Снимки опасни прилеп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4816"/>
            <a:ext cx="3318838" cy="2216984"/>
          </a:xfrm>
          <a:prstGeom prst="rect">
            <a:avLst/>
          </a:prstGeom>
          <a:noFill/>
        </p:spPr>
      </p:pic>
      <p:sp>
        <p:nvSpPr>
          <p:cNvPr id="8" name="Текстово поле 7"/>
          <p:cNvSpPr txBox="1"/>
          <p:nvPr/>
        </p:nvSpPr>
        <p:spPr>
          <a:xfrm>
            <a:off x="5724128" y="6597352"/>
            <a:ext cx="341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E35C06"/>
                </a:solidFill>
              </a:rPr>
              <a:t>Знаете ли че…</a:t>
            </a:r>
            <a:endParaRPr lang="fr-CA" b="1" dirty="0" smtClean="0">
              <a:solidFill>
                <a:srgbClr val="E35C06"/>
              </a:solidFill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	</a:t>
            </a:r>
            <a:r>
              <a:rPr lang="ru-RU" b="1" dirty="0" err="1" smtClean="0"/>
              <a:t>Лястовичките</a:t>
            </a:r>
            <a:r>
              <a:rPr lang="ru-RU" b="1" dirty="0" smtClean="0"/>
              <a:t> </a:t>
            </a:r>
            <a:r>
              <a:rPr lang="ru-RU" b="1" dirty="0" err="1" smtClean="0"/>
              <a:t>и</a:t>
            </a:r>
            <a:r>
              <a:rPr lang="ru-RU" b="1" dirty="0" err="1" smtClean="0"/>
              <a:t>зграждат</a:t>
            </a:r>
            <a:r>
              <a:rPr lang="ru-RU" b="1" dirty="0" smtClean="0"/>
              <a:t> </a:t>
            </a:r>
            <a:r>
              <a:rPr lang="ru-RU" b="1" dirty="0" err="1" smtClean="0"/>
              <a:t>гнездото</a:t>
            </a:r>
            <a:r>
              <a:rPr lang="ru-RU" b="1" dirty="0" smtClean="0"/>
              <a:t> си </a:t>
            </a:r>
            <a:r>
              <a:rPr lang="ru-RU" b="1" dirty="0" err="1" smtClean="0"/>
              <a:t>плътно</a:t>
            </a:r>
            <a:r>
              <a:rPr lang="ru-RU" b="1" dirty="0" smtClean="0"/>
              <a:t> и здраво от кал, </a:t>
            </a:r>
            <a:r>
              <a:rPr lang="ru-RU" b="1" dirty="0" err="1" smtClean="0"/>
              <a:t>сламки</a:t>
            </a:r>
            <a:r>
              <a:rPr lang="ru-RU" b="1" dirty="0" smtClean="0"/>
              <a:t> и </a:t>
            </a:r>
            <a:r>
              <a:rPr lang="ru-RU" b="1" dirty="0" err="1" smtClean="0"/>
              <a:t>мъх</a:t>
            </a:r>
            <a:r>
              <a:rPr lang="ru-RU" b="1" dirty="0" smtClean="0"/>
              <a:t>. </a:t>
            </a:r>
            <a:r>
              <a:rPr lang="ru-RU" b="1" dirty="0" err="1" smtClean="0"/>
              <a:t>Сместа</a:t>
            </a:r>
            <a:r>
              <a:rPr lang="ru-RU" b="1" dirty="0" smtClean="0"/>
              <a:t> правят в </a:t>
            </a:r>
            <a:r>
              <a:rPr lang="ru-RU" b="1" dirty="0" err="1" smtClean="0"/>
              <a:t>човките</a:t>
            </a:r>
            <a:r>
              <a:rPr lang="ru-RU" b="1" dirty="0" smtClean="0"/>
              <a:t> си и я лепят топче по топче. </a:t>
            </a:r>
            <a:r>
              <a:rPr lang="ru-RU" b="1" dirty="0" err="1" smtClean="0"/>
              <a:t>Така</a:t>
            </a:r>
            <a:r>
              <a:rPr lang="ru-RU" b="1" dirty="0" smtClean="0"/>
              <a:t> </a:t>
            </a:r>
            <a:r>
              <a:rPr lang="ru-RU" b="1" dirty="0" err="1" smtClean="0"/>
              <a:t>гнездото</a:t>
            </a:r>
            <a:r>
              <a:rPr lang="ru-RU" b="1" dirty="0" smtClean="0"/>
              <a:t> </a:t>
            </a:r>
            <a:r>
              <a:rPr lang="ru-RU" b="1" dirty="0" err="1" smtClean="0"/>
              <a:t>има</a:t>
            </a:r>
            <a:r>
              <a:rPr lang="ru-RU" b="1" dirty="0" smtClean="0"/>
              <a:t> вид на </a:t>
            </a:r>
            <a:r>
              <a:rPr lang="ru-RU" b="1" dirty="0" err="1" smtClean="0"/>
              <a:t>зид</a:t>
            </a:r>
            <a:r>
              <a:rPr lang="ru-RU" b="1" dirty="0" smtClean="0"/>
              <a:t>. </a:t>
            </a:r>
            <a:r>
              <a:rPr lang="ru-RU" b="1" dirty="0" err="1" smtClean="0"/>
              <a:t>Снасят</a:t>
            </a:r>
            <a:r>
              <a:rPr lang="ru-RU" b="1" dirty="0" smtClean="0"/>
              <a:t> </a:t>
            </a:r>
            <a:r>
              <a:rPr lang="ru-RU" b="1" dirty="0" smtClean="0"/>
              <a:t>от 3 до 6 яйца. </a:t>
            </a:r>
            <a:r>
              <a:rPr lang="ru-RU" b="1" dirty="0" err="1" smtClean="0"/>
              <a:t>Мътят</a:t>
            </a:r>
            <a:r>
              <a:rPr lang="ru-RU" b="1" dirty="0" smtClean="0"/>
              <a:t> в </a:t>
            </a:r>
            <a:r>
              <a:rPr lang="ru-RU" b="1" dirty="0" err="1" smtClean="0"/>
              <a:t>продължение</a:t>
            </a:r>
            <a:r>
              <a:rPr lang="ru-RU" b="1" dirty="0" smtClean="0"/>
              <a:t> 14-16 дни. </a:t>
            </a:r>
            <a:endParaRPr lang="bg-BG" b="1" dirty="0"/>
          </a:p>
        </p:txBody>
      </p:sp>
      <p:pic>
        <p:nvPicPr>
          <p:cNvPr id="7172" name="Picture 4" descr="http://api.ning.com:80/files/WfyM6l65HSTI7s4ryKCIcUNULZnq6L1vNsyhRffGZllNTjKroR54zW2ir33B0cVFsVTIYDEZqQtJEhGrGhMrSrP2JJOw*iFb/fi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93096"/>
            <a:ext cx="3320405" cy="2376264"/>
          </a:xfrm>
          <a:prstGeom prst="rect">
            <a:avLst/>
          </a:prstGeom>
          <a:noFill/>
        </p:spPr>
      </p:pic>
      <p:sp>
        <p:nvSpPr>
          <p:cNvPr id="7" name="Текстово поле 6"/>
          <p:cNvSpPr txBox="1"/>
          <p:nvPr/>
        </p:nvSpPr>
        <p:spPr>
          <a:xfrm>
            <a:off x="5724128" y="6597352"/>
            <a:ext cx="341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E35C06"/>
                </a:solidFill>
              </a:rPr>
              <a:t>Знаете ли че…</a:t>
            </a:r>
            <a:endParaRPr lang="fr-CA" b="1" dirty="0" smtClean="0">
              <a:solidFill>
                <a:srgbClr val="E35C06"/>
              </a:solidFill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	</a:t>
            </a:r>
            <a:r>
              <a:rPr lang="bg-BG" dirty="0" smtClean="0"/>
              <a:t> </a:t>
            </a:r>
            <a:r>
              <a:rPr lang="bg-BG" dirty="0" smtClean="0"/>
              <a:t> </a:t>
            </a:r>
            <a:r>
              <a:rPr lang="bg-BG" b="1" dirty="0" smtClean="0"/>
              <a:t>Къртиците живеят </a:t>
            </a:r>
            <a:r>
              <a:rPr lang="bg-BG" b="1" dirty="0" smtClean="0"/>
              <a:t>под земята, където </a:t>
            </a:r>
            <a:r>
              <a:rPr lang="bg-BG" b="1" dirty="0" smtClean="0"/>
              <a:t>прокопават </a:t>
            </a:r>
            <a:r>
              <a:rPr lang="bg-BG" b="1" dirty="0" smtClean="0"/>
              <a:t>дълги </a:t>
            </a:r>
            <a:r>
              <a:rPr lang="bg-BG" b="1" dirty="0" smtClean="0"/>
              <a:t>тунели </a:t>
            </a:r>
            <a:r>
              <a:rPr lang="bg-BG" b="1" dirty="0" smtClean="0"/>
              <a:t>с помощта на острите </a:t>
            </a:r>
            <a:r>
              <a:rPr lang="bg-BG" b="1" dirty="0" smtClean="0"/>
              <a:t>си нокти. </a:t>
            </a:r>
            <a:r>
              <a:rPr lang="bg-BG" b="1" dirty="0" smtClean="0"/>
              <a:t>Изкопаната пръст </a:t>
            </a:r>
            <a:r>
              <a:rPr lang="bg-BG" b="1" dirty="0" smtClean="0"/>
              <a:t>изхвърлят </a:t>
            </a:r>
            <a:r>
              <a:rPr lang="bg-BG" b="1" dirty="0" smtClean="0"/>
              <a:t>на повърхността в характерните </a:t>
            </a:r>
            <a:r>
              <a:rPr lang="bg-BG" b="1" i="1" dirty="0" smtClean="0"/>
              <a:t>къртичини</a:t>
            </a:r>
            <a:r>
              <a:rPr lang="bg-BG" b="1" dirty="0" smtClean="0"/>
              <a:t>. </a:t>
            </a:r>
            <a:r>
              <a:rPr lang="bg-BG" b="1" dirty="0" smtClean="0"/>
              <a:t>Имат слабо развито зрение. Чувствителните косъмчета на носа са техните “очи”. Хранят се предимно с насекоми и техните ларви. </a:t>
            </a:r>
            <a:endParaRPr lang="bg-BG" b="1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5724128" y="6597352"/>
            <a:ext cx="341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7346" name="Picture 2" descr="http://sortovisemena-bg.com/images_permanent/date_2010/date_05/date_05/f_4be190e915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97152"/>
            <a:ext cx="2769096" cy="182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 hidden="1"/>
          <p:cNvSpPr>
            <a:spLocks noGrp="1"/>
          </p:cNvSpPr>
          <p:nvPr>
            <p:ph type="ctrTitle" idx="4294967295"/>
          </p:nvPr>
        </p:nvSpPr>
        <p:spPr>
          <a:xfrm>
            <a:off x="0" y="3143250"/>
            <a:ext cx="7772400" cy="798513"/>
          </a:xfrm>
        </p:spPr>
        <p:txBody>
          <a:bodyPr/>
          <a:lstStyle/>
          <a:p>
            <a:r>
              <a:rPr lang="fr-CA" sz="4000" smtClean="0">
                <a:solidFill>
                  <a:srgbClr val="E35C06"/>
                </a:solidFill>
              </a:rPr>
              <a:t>PRESENTATION  NAME</a:t>
            </a:r>
          </a:p>
        </p:txBody>
      </p:sp>
      <p:sp>
        <p:nvSpPr>
          <p:cNvPr id="2051" name="Sous-titre 2" hidden="1"/>
          <p:cNvSpPr>
            <a:spLocks noGrp="1"/>
          </p:cNvSpPr>
          <p:nvPr>
            <p:ph type="subTitle" idx="4294967295"/>
          </p:nvPr>
        </p:nvSpPr>
        <p:spPr>
          <a:xfrm>
            <a:off x="0" y="3756025"/>
            <a:ext cx="6400800" cy="601663"/>
          </a:xfrm>
        </p:spPr>
        <p:txBody>
          <a:bodyPr/>
          <a:lstStyle/>
          <a:p>
            <a:r>
              <a:rPr lang="fr-CA" sz="2800" smtClean="0">
                <a:solidFill>
                  <a:srgbClr val="E35C06"/>
                </a:solidFill>
              </a:rPr>
              <a:t>Company Name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578199" y="1772816"/>
            <a:ext cx="82614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bg-BG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bg-B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g-B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Справихте се чудесно!</a:t>
            </a:r>
            <a:endParaRPr lang="bg-BG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5773526" y="6581001"/>
            <a:ext cx="3370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 hidden="1"/>
          <p:cNvSpPr>
            <a:spLocks noGrp="1"/>
          </p:cNvSpPr>
          <p:nvPr>
            <p:ph type="ctrTitle" idx="4294967295"/>
          </p:nvPr>
        </p:nvSpPr>
        <p:spPr>
          <a:xfrm>
            <a:off x="0" y="3143250"/>
            <a:ext cx="7772400" cy="798513"/>
          </a:xfrm>
        </p:spPr>
        <p:txBody>
          <a:bodyPr/>
          <a:lstStyle/>
          <a:p>
            <a:r>
              <a:rPr lang="fr-CA" sz="4000" smtClean="0">
                <a:solidFill>
                  <a:srgbClr val="E35C06"/>
                </a:solidFill>
              </a:rPr>
              <a:t>PRESENTATION  NAME</a:t>
            </a:r>
          </a:p>
        </p:txBody>
      </p:sp>
      <p:sp>
        <p:nvSpPr>
          <p:cNvPr id="2051" name="Sous-titre 2" hidden="1"/>
          <p:cNvSpPr>
            <a:spLocks noGrp="1"/>
          </p:cNvSpPr>
          <p:nvPr>
            <p:ph type="subTitle" idx="4294967295"/>
          </p:nvPr>
        </p:nvSpPr>
        <p:spPr>
          <a:xfrm>
            <a:off x="0" y="3756025"/>
            <a:ext cx="6400800" cy="601663"/>
          </a:xfrm>
        </p:spPr>
        <p:txBody>
          <a:bodyPr/>
          <a:lstStyle/>
          <a:p>
            <a:r>
              <a:rPr lang="fr-CA" sz="2800" smtClean="0">
                <a:solidFill>
                  <a:srgbClr val="E35C06"/>
                </a:solidFill>
              </a:rPr>
              <a:t>Company Name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455920" y="1772816"/>
            <a:ext cx="85060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bg-BG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bg-B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g-B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Използвани източници:</a:t>
            </a: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5773526" y="6581001"/>
            <a:ext cx="3370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763688" y="4149080"/>
            <a:ext cx="59218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/>
              <a:t>Човекът и природата – учебник за 3 клас, изд. Просвета,</a:t>
            </a:r>
          </a:p>
          <a:p>
            <a:r>
              <a:rPr lang="bg-BG" sz="1400" dirty="0" smtClean="0"/>
              <a:t>автор Л. Стефанова и М. Тодорова, Тетрадка за самостоятелна </a:t>
            </a:r>
          </a:p>
          <a:p>
            <a:r>
              <a:rPr lang="bg-BG" sz="1400" dirty="0" smtClean="0"/>
              <a:t>работа по ЧП, Книга за учителя по ЧП, </a:t>
            </a:r>
          </a:p>
          <a:p>
            <a:r>
              <a:rPr lang="bg-BG" sz="1400" dirty="0" smtClean="0"/>
              <a:t>Примерни тестове по </a:t>
            </a:r>
            <a:r>
              <a:rPr lang="bg-BG" sz="1400" dirty="0" err="1" smtClean="0"/>
              <a:t>Природознание</a:t>
            </a:r>
            <a:r>
              <a:rPr lang="bg-BG" sz="1400" dirty="0" smtClean="0"/>
              <a:t> за 3 клас, доц. М. </a:t>
            </a:r>
            <a:r>
              <a:rPr lang="bg-BG" sz="1400" dirty="0" err="1" smtClean="0"/>
              <a:t>Кабасанова</a:t>
            </a:r>
            <a:r>
              <a:rPr lang="bg-BG" sz="1400" dirty="0" smtClean="0"/>
              <a:t>,</a:t>
            </a:r>
          </a:p>
          <a:p>
            <a:r>
              <a:rPr lang="bg-BG" sz="1400" dirty="0" smtClean="0"/>
              <a:t>Интернет.</a:t>
            </a:r>
            <a:endParaRPr lang="bg-BG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87240"/>
          </a:xfrm>
        </p:spPr>
        <p:txBody>
          <a:bodyPr/>
          <a:lstStyle/>
          <a:p>
            <a:r>
              <a:rPr lang="bg-BG" sz="3600" b="1" dirty="0" smtClean="0"/>
              <a:t>Растенията сами изграждат необходимите им за живота хранителни вещества?</a:t>
            </a:r>
            <a:r>
              <a:rPr lang="bg-BG" sz="3600" b="1" dirty="0" smtClean="0">
                <a:solidFill>
                  <a:srgbClr val="FF0000"/>
                </a:solidFill>
              </a:rPr>
              <a:t> </a:t>
            </a:r>
            <a:endParaRPr lang="fr-CA" sz="3600" b="1" dirty="0" smtClean="0">
              <a:solidFill>
                <a:srgbClr val="FF0000"/>
              </a:solidFill>
            </a:endParaRPr>
          </a:p>
        </p:txBody>
      </p:sp>
      <p:pic>
        <p:nvPicPr>
          <p:cNvPr id="19462" name="Picture 6" descr="http://www.weatherclipart.net/free_weather_clipart/happy_smiling_sun_0515-1011-1911-4832_SM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9744" y="1268760"/>
            <a:ext cx="2304256" cy="2304256"/>
          </a:xfrm>
          <a:prstGeom prst="rect">
            <a:avLst/>
          </a:prstGeom>
          <a:noFill/>
        </p:spPr>
      </p:pic>
      <p:pic>
        <p:nvPicPr>
          <p:cNvPr id="19466" name="Picture 10" descr="http://t1.gstatic.com/images?q=tbn:ANd9GcTMORliCfs8GWQDkqbbCLpGHqrvvOF_PRzj0DNoRnZZ1n7fOQV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30"/>
          <a:stretch>
            <a:fillRect/>
          </a:stretch>
        </p:blipFill>
        <p:spPr bwMode="auto">
          <a:xfrm>
            <a:off x="4139952" y="2996952"/>
            <a:ext cx="3168352" cy="3528392"/>
          </a:xfrm>
          <a:prstGeom prst="rect">
            <a:avLst/>
          </a:prstGeom>
          <a:noFill/>
        </p:spPr>
      </p:pic>
      <p:sp>
        <p:nvSpPr>
          <p:cNvPr id="13" name="Блоксхема: процес 12"/>
          <p:cNvSpPr/>
          <p:nvPr/>
        </p:nvSpPr>
        <p:spPr>
          <a:xfrm>
            <a:off x="3707904" y="6093296"/>
            <a:ext cx="1584176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вода</a:t>
            </a:r>
            <a:endParaRPr lang="bg-BG" sz="3600" b="1" dirty="0"/>
          </a:p>
        </p:txBody>
      </p:sp>
      <p:sp>
        <p:nvSpPr>
          <p:cNvPr id="14" name="Блоксхема: процес 13"/>
          <p:cNvSpPr/>
          <p:nvPr/>
        </p:nvSpPr>
        <p:spPr>
          <a:xfrm>
            <a:off x="6300192" y="5517232"/>
            <a:ext cx="144016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соли</a:t>
            </a:r>
            <a:endParaRPr lang="bg-BG" sz="3600" b="1" dirty="0"/>
          </a:p>
        </p:txBody>
      </p:sp>
      <p:sp>
        <p:nvSpPr>
          <p:cNvPr id="15" name="Стрелка надолу 14"/>
          <p:cNvSpPr/>
          <p:nvPr/>
        </p:nvSpPr>
        <p:spPr>
          <a:xfrm rot="2567441">
            <a:off x="7113068" y="3333842"/>
            <a:ext cx="242187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Стрелка надолу 15"/>
          <p:cNvSpPr/>
          <p:nvPr/>
        </p:nvSpPr>
        <p:spPr>
          <a:xfrm rot="2567441">
            <a:off x="6753027" y="3045811"/>
            <a:ext cx="242187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Стрелка надолу 16"/>
          <p:cNvSpPr/>
          <p:nvPr/>
        </p:nvSpPr>
        <p:spPr>
          <a:xfrm rot="2567441">
            <a:off x="6464994" y="2685770"/>
            <a:ext cx="242187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9" name="Картина 18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sp>
        <p:nvSpPr>
          <p:cNvPr id="24" name="Текстово поле 23"/>
          <p:cNvSpPr txBox="1"/>
          <p:nvPr/>
        </p:nvSpPr>
        <p:spPr>
          <a:xfrm>
            <a:off x="5724128" y="6597352"/>
            <a:ext cx="341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ов контейнер 13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bg-BG" sz="4000" b="1" dirty="0" smtClean="0"/>
              <a:t>В кой ред има само </a:t>
            </a:r>
            <a:r>
              <a:rPr lang="bg-BG" sz="4000" b="1" dirty="0" err="1" smtClean="0"/>
              <a:t>растителноядни</a:t>
            </a:r>
            <a:r>
              <a:rPr lang="bg-BG" sz="4000" b="1" dirty="0" smtClean="0"/>
              <a:t> животни?</a:t>
            </a:r>
            <a:endParaRPr lang="bg-BG" sz="4000" b="1" dirty="0"/>
          </a:p>
        </p:txBody>
      </p:sp>
      <p:sp>
        <p:nvSpPr>
          <p:cNvPr id="15" name="Контейнер за съдържание 1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катерица, заек, горска мишка, елен;</a:t>
            </a:r>
            <a:endParaRPr lang="bg-BG" sz="3600" b="1" dirty="0"/>
          </a:p>
        </p:txBody>
      </p:sp>
      <p:sp>
        <p:nvSpPr>
          <p:cNvPr id="16" name="Контейнер за съдържание 15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мечка, зебра, лъв, елен;</a:t>
            </a:r>
            <a:endParaRPr lang="bg-BG" sz="3600" b="1" dirty="0"/>
          </a:p>
        </p:txBody>
      </p:sp>
      <p:sp>
        <p:nvSpPr>
          <p:cNvPr id="17" name="Контейнер за съдържание 1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тигър, заек, врана, дива свиня.</a:t>
            </a:r>
            <a:endParaRPr lang="bg-BG" sz="3600" b="1" dirty="0"/>
          </a:p>
        </p:txBody>
      </p:sp>
      <p:pic>
        <p:nvPicPr>
          <p:cNvPr id="13" name="Контейнер за съдържание 9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7" name="Picture 2" descr="кафява катеричка снимки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708920"/>
            <a:ext cx="214036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ово поле 7"/>
          <p:cNvSpPr txBox="1"/>
          <p:nvPr/>
        </p:nvSpPr>
        <p:spPr>
          <a:xfrm>
            <a:off x="5724128" y="6597352"/>
            <a:ext cx="341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 контейнер 8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latin typeface="+mj-lt"/>
              </a:rPr>
              <a:t>При хищните животни връзката с растенията е:</a:t>
            </a:r>
            <a:endParaRPr lang="bg-BG" sz="4000" b="1" dirty="0">
              <a:latin typeface="+mj-lt"/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пряка</a:t>
            </a:r>
            <a:endParaRPr lang="bg-BG" sz="3600" b="1" dirty="0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непряка</a:t>
            </a:r>
            <a:endParaRPr lang="bg-BG" sz="3600" b="1" dirty="0"/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нямат връзка</a:t>
            </a:r>
            <a:endParaRPr lang="bg-BG" sz="3600" b="1" dirty="0"/>
          </a:p>
        </p:txBody>
      </p:sp>
      <p:pic>
        <p:nvPicPr>
          <p:cNvPr id="14" name="Картина 13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290" name="Picture 2" descr="Хранителна вериг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484784"/>
            <a:ext cx="7632847" cy="4896544"/>
          </a:xfrm>
          <a:prstGeom prst="rect">
            <a:avLst/>
          </a:prstGeom>
          <a:noFill/>
        </p:spPr>
      </p:pic>
      <p:sp>
        <p:nvSpPr>
          <p:cNvPr id="8" name="Текстово поле 7"/>
          <p:cNvSpPr txBox="1"/>
          <p:nvPr/>
        </p:nvSpPr>
        <p:spPr>
          <a:xfrm>
            <a:off x="5724128" y="6597352"/>
            <a:ext cx="341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 контейнер 8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bg-BG" sz="4000" b="1" dirty="0" smtClean="0"/>
              <a:t>Как се наричат животните, които се хранят с растения и </a:t>
            </a:r>
            <a:r>
              <a:rPr lang="bg-BG" sz="4000" b="1" dirty="0" smtClean="0"/>
              <a:t>животни?</a:t>
            </a:r>
            <a:endParaRPr lang="bg-BG" sz="4000" b="1" dirty="0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bg-BG" sz="4000" b="1" dirty="0" smtClean="0"/>
              <a:t>хищни</a:t>
            </a:r>
            <a:endParaRPr lang="bg-BG" sz="4000" b="1" dirty="0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bg-BG" sz="4000" b="1" dirty="0" err="1" smtClean="0"/>
              <a:t>растителноядни</a:t>
            </a:r>
            <a:endParaRPr lang="bg-BG" sz="4000" b="1" dirty="0"/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sz="4000" b="1" dirty="0" smtClean="0"/>
              <a:t>всеядни</a:t>
            </a:r>
            <a:endParaRPr lang="bg-BG" sz="4000" b="1" dirty="0"/>
          </a:p>
        </p:txBody>
      </p:sp>
      <p:pic>
        <p:nvPicPr>
          <p:cNvPr id="14" name="Картина 13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pic>
        <p:nvPicPr>
          <p:cNvPr id="11266" name="Picture 2" descr="http://1.bp.blogspot.com/_EUAxtqXLB1M/Sc9ve1yEFMI/AAAAAAAAACI/rRKmDtOWeeY/s320/falco+tinnunculu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96330">
            <a:off x="4893109" y="1304934"/>
            <a:ext cx="2733675" cy="3048001"/>
          </a:xfrm>
          <a:prstGeom prst="rect">
            <a:avLst/>
          </a:prstGeom>
          <a:noFill/>
        </p:spPr>
      </p:pic>
      <p:sp>
        <p:nvSpPr>
          <p:cNvPr id="11268" name="AutoShape 4" descr="data:image/jpeg;base64,/9j/4AAQSkZJRgABAQAAAQABAAD/2wCEAAkGBhISEBUUEhQUFBUUFA8PFRUUFBQUFBQUFRAVFBQQFBQYHCYeFxkjGRQUHy8gJCcpLCwsFR4xNTAqNSYrLSkBCQoKDgwOGg8PGiwcHBwsKSksKSkpKSkpKSwpLCksLCwpKSkpKSkpLCksLCksKSwpKSwpLCksLCksLCwsLCwpKf/AABEIALcBEwMBIgACEQEDEQH/xAAbAAACAwEBAQAAAAAAAAAAAAADBAABAgUGB//EADwQAAEDAgMGBAQFAwIHAQAAAAEAAhEDIQQSMQUiQVFhcRMygZEGFKGxQlLB0fAjYvEVUzNDcnOi0uEk/8QAGQEAAwEBAQAAAAAAAAAAAAAAAAECAwQF/8QAJREAAgICAgEFAAMBAAAAAAAAAAECERIhAzFBBBMiUWEzcbEy/9oADAMBAAIRAxEAPwA0KwVRKmZcJmaJWVRcpmRYWWrVByrOixWbCoofiKZ0rFkaC2hArcp2VZHFU1yjgqDErJbCiosPqKZFnIlYWzBeoHogpqGgkTswKyniLXy5U+XRYfIoVFZqLYoLXgo2FSBZ1RejeCrFBGx1Ji+ZWCmPllYw6KY8JAQrhMtw6s4ZPFlYMTyKCknBh0VuGRix+02IeArFJdA0EM0UYj9kWFFUaKcDFPDTwKXEJCitDDp5lIIwohVgUuE5fy6i6JYFE8CvZRyCFITfgK/l1NGODEy1ZLE78ur+WRQsGJBi14ac+WWvl0sQXExEUVsUE83DI7cKqxLXCczwFYorpnDKDDIxK9oRbh1r5ddFuHRK+GDQ3mWh59XOy/8AiAfVViV7RyjRWPBXWwuGD35ebanuKbiD7gJaAUsQ9tCgpqxTTOVUUqD20L5FfhohCgCKDBGBSWxQRGtWgU6RWKMNw4Whh0RrgiSE1RSSBCiFPBW3VAh+MnaHcQjaYUcxU16s1EaDRgtWoVKiUWFmiFnwFGuRmlFoaaBGiseGmHlBlFoLRGhUaispeoVLkS5GjUUQcyiWRGY94QUNIK86y+otLRrooUwttphBNZabXU5InJBciwbKjXQX1UnJCc0g4ciscueapWmVilmSuRHQJWPESxqFI4vaApkZg6DxaM0TYWFzodAU8is76Oy2qn8fkFVoeXANbRBgAjKKbZGoIPm0B4Lz9GsHNkOlrgbtI00JB5/qmq5qNJFV2d2VhL4gP3YzZeElpTz0PK1Yzh6mQVH8WNdTbwDqjwWNE8ozExwCQp1BMSJABIBuAdDGsGD7IWPxD2BzSA7wyA1oEF1R4EZj2LRPASV5v4frk1g4OzZqr2lxH/Etle9vJniEAf8Ab7Qn/gVs9aqK2hkqGyGyFZIVhRwU2RkzBesuctEKBiLFslMFGBQwrLkWNOiqjkLOtuQyEWQ2Ga9a8RBC1CdlZMMKihcgwQqLkrDJhMysVkAuUCLC2GdWWfFWIWQgVsKXLDirCyQnY7MqLJCimyRqVklWpCoq2YKpbKyFJJAVIVhqsBFCowWqmhELViEBRtI47D5oP5Z53B1FryIBEXsY1TiGUXQ1JpnNwDKv9cMBdUpgVWxDhVZYEPAAzPvAIAd5Z69apinVXt3WgnD0JvvA5YIcNQGnMZg8eRVfM5Kb5ggNfUkiXsytMmkZBaYtGnReY+HdlMNY1nvGWn/WqvJAYCQdxxc0gybdj6LoislZ02pdHYo7RfUx7mAFtNtXEuc87hduljAzN/Y5hHO/JVg9jMpVXOaQQ6o+sACHZRdrQ5wmSTnMTxJ4hKbRx2GdXJa7x2OLQYzNbma50syuvIc8k2/EOi7OGpbo4a8Z4zqs5Se0VNJRtBc6yXIgpqGmszmpgw5bDlXhrQYmhpMpUUUMVmmmXiAhbbTW2sRQUqBRAGms5EV5WMyRDRnKthqgWpTKSMuasFi24qg5A6QNzEMo7ygOQRJGg5WEOVoOQCNoZW8yohFDorKqVyoigoMArWZVpgYcqC0QqUmZoKwEOVoFMo0VghWQs3QM1CgatNatZUDoHV2IcQwtDSYkyLCS0scCeMse4R1C85gsACHUcSxxpmo572sJEhoIGeOEkW42XL+OdhYurWDqed9F+WlFNrqj6bi3yeGD5XOZObrfgufTOOpPfSxFdzSyNwupkklsy4iZgHQnVdkWocdlxVuj09LBYfxGNoMDaVMmwzRmN3Oc4+Z2l78uFvQVcUA4kCQLOjhGhjt9l4DAY0F+RrnAkXfzP8/yvabEIbTyOBdqcxFiD+4/VcM5ts7owVHWZCp4Q20y2Yu20c/5oo59k1JNHNyQcNMqVYQc11oOR0ZIMHKy5LeKOao1uqeSRajJ9Jhc6sPSjq/r2WH4wjh+uukc1D5Imi4OR+BtzliUgca70/miG+q48foedwofKi16OT7aOsHLL3pCnVPX9FPnb39x901ypkT9JyR62O51RestatOprQ5NlZpQ3FMMoq3UEDabF2laIRGUUTw0xKIsHLRK25iooKoCVFohRFiGcisMR4UDVVF0BLUJzU44Jd4SYpIE1qK1ioNWgkLRZYh2W3IDiixMYBCpz0Br1aVici3O4c0vXwtN4IfTY4ERdoNuUxI9ExlVtajILPm20dknCVi0k+G4l7HX3h+Un8wmD78V6bY+1nFoAE7zR2bzsf0XZ2pswVqZaRfzNPJw09Dp6rzWzMSGOg2ggG0QZuD7FZT+z0eCWSo9hh6/pJj05zw4ILnnMRp1HUadeHui7OriOkwDyAiwHfunMWW8okAcv5wWNWdmjz+KxzgYb+5SLcXU689J9OqY2li2iQ2De949NLpOpjWRM9NZM8iirC0uh2linHj373Aso0HNI0voYHrH36LGG0n7/wA66LbqxPpA0NreyEgbDMeNCDMxzI4z17ojG2gX1n6Xtp2tpxSmbhaDJsI7SOPsqr4kNGv7a6XCtIizeK73v0nr2StJxc7KO38HNJYjaX6xy99Vexq58TjBP+O6HHQRmd35cgT7yfSIS9Vk9uyZxTiWHlx0SL6lh3M/soxpmuR2dnummOkj0RiUps5pDL6HeHqjuK6E9Hi+odTYRtQLYqAoAarCqzJTYxIULggeIseIixuQR7kPMqmVYCLJuyKKlEDHBUWvFScqOcqyHmMuqrBegByIEnsVtmi5UCqyFWKZUiphAFl1NRoRGqilsWNJbaxGgKBqKDEwKasU1olUHpUGioXlvi/Z0FtVliTkdyJFw49eHoF6ovCR2rQD6YBIAzNknTQg/dTLo24XU1RwdnbaJAB3Yblv+bNN/ceyYxW03k5c0F2YiDNo05oNTZFJlVrhUb4Z3Xb4BbaQeoBHe56LrYfDYUsJZVLqg0DuNtWmTmUqOuj0W9nmv9OgkucY5c1jZmFNW98oJ4zN9U7WJeC3v/PqvWbC2K1lBjnkAQCLxPSQDvaxa6Ft0JrycdmzHEboIj294QTs6oLmOkX/AGXpcdtHKN1kNHEQXexXIq48lpcfKOLtfUJuIZnFxGOLLQZ1mRy6LkOxZJseZve3aE5j8exxILrXNhP+ElgaRqHcBvJ1OnaFUYmU5jGHpZnAff8All26OHBG6ND20+65WzsDiC/K1uUmSXVGuDRAsJ1PoFz9s7ZxWHqGnUptBiWuaXEObzaZ5+3JOUb6FDlSPUV8Tuxx4ib6pJta8crfyy8zs34ndP8AWDoPGxH2BH1XZpYhlWSxxI9vobrNwa7NlyJ9HqKO0W2HIR9FWL2vRpQXOidBqe3VeYZtDLIYx7j/AGsLz6wDCdwO1aoN8NVINjNJ37ISZnP25f8AQ2/4sp/hp1HdYgLr4TENqMDxoZ9CLELg4/b7WNmrgqmX8xByjqRFvdGwW3aQpOqHcb5iIMj0VpM5+Tjg4/Dwdl4uswsOqrHiJnA2HWpS3ilTxCgExnMolcyiZWQ8GrXhIbaqv5hFopSRoMWmgIJrKvHRkgzSGpWXPSrsShGuUnJCfIhhz1RrJfOVTnKXIjMOay02slJVgqbZObGHVFkVELMqlFshyYfxFyMbiK2MqjD02ZMmYkudlaGgxdwkgmNAJM3XQpXcB1+gufokMA97fEqQAHEjMehJ1j+4+6vjs7fSq02cjGP+WqZarBJvLXB4jXvyQHbUw5u0X6n3t/NEptt76tTdJcZMG5kmJj2XV2R8NsDQazQ9xndIBAB59fsrlrydMuZRWxbCYvfMGZ5G/rzTu1fiqrFOnTp1CKeYPhjy0mLGQLwD7p3D7DosdmYzKehP6p2VklTsyn6tY1FHIwu0MQ4b9KrE6EfYOIj666JLF08fWeN2nRZ3a53ckzfsvSQqyp5MwfqZnDwvwteatVzzxgAeknT0XoMLhmUhuNj3J9ysBqIAnbM3OcuwvzJCQ2zgG4mnldYiS13I9eYPEduSYLSraxFMSUk7R4HG7FdScG1BEzlIu09j+lijYMuow8ND2tO80gG3O4/wvbYnANqsLXiQfcHg4HgQvL4vZ1TDPvvNJhrogOH5TwDo4fdWtHdCWWn2enwWMbUY1zDukWjh06EJqV47DV3YZwqU5dSed+meH9w5OH+V7Og9r2te27XAOHCx5hNIxlw0zOUrzG2dihhtajUIDmt0pvJ5cGn6ExxC9WShV2BwLXCWuBaRzBTxKh8XYOiQQCOyIGLn7MaaT3U3GYiD+Zh8r/36ghdaEo7HPiSdrpgMqptNGeFAVdIzxQLwlaPCiQ6QMrDiilqA4LPE58SSqJRWUSo+iliLFgCVUpgUFTsOjEMGADlRKYGGWjhUsQwYlKvMmvlll+GKeIYMCCt06RcYH85nstUcIXGB1/8ApPIJ4ObTBYwZ6jgJ1ADebj+FttNTGnJNG3HwZd6Ry6dcmo5rAQ1jHOcfxVHEZQDybLrDpe6Tfh3uY1nla3NM3JJdcgJqvUfh7geIaroe42ykbwDW6Aa26DVM0H52k5S2CQZi5gEuEcL/AEKpdnXN48fw6E8Pg2tG6I+57nimmUkXwkanh01E44wvbAGmqZRumjSWqVO6rEvBA24VDfQTzqgCXLydENIbggVPDo/yizTeUxQMqkkVGKoWODWvlIT+VSq5tk6ReIiKKxi8OxzS1wDmmxB/mvVHrV2MBLjAHErNJuc/VFCxfg8hicP8u8McC9jwchPGNWu/uAI7gzzA9BspoFFrWiA0kAAzAO9r6pra2xRWpOpuIB1YT+GoLsP6HoSuV8MV5ABkahzTq17TDm/cLOqf9mzeUafg7Aw5PBD+WPJdnOMsBIHEZdVu4pGLicna2EqBralNuapSM5f9xh81PvaR1HVC2dt0V3yJaN5pYQAWukTmm4ggiOq7RrhxXA29scVJq0HeHXaAQ78L40bVEX5B2o6iyxcd2maKWqe0dN7pKjqLjoEh8OUqzaDRXINQF0kGRdxIv2XcwD3PdkDbmRrEW1T80znZzu/3Vron4cm73lrjcgNBAm4vPKFFOMvozqX0KuKx4d1YpGEWjTVdmpoMshuCYNNZNGLp0FFUmLZaEelh82iDWw5B9SPZDTGRoC2WhRmGPALOIBAR0thQJ0SjMwZcJiBYT+3NcnEVMRH9FtNzr2qOcztlcGuE9xCc/wD21WMFR9OmBGbJNSrwt4kNYNI8pQknG0xwp99DeKHhAMpgB7rkm+QcHEcSeDdLE91qFMNHckkm5J4uJ4lQU202hskni5zi57jxc9xu5x5obWOceQUaRUp3rwC2zhHVKLgzzAZ2f9Tbx6iR6rmfCdevVoudXZ4ZL3NawhwMNsXHNe5n2XqGNDGXuhuAkE2JEjtwVuJWLa/BdlEBMsiERzBCG3TS2k+kwhKiEq0RsO0Cw9sKn4kAGORN7CAksA4uqSTabIf4VT8GcRTedFKeIIsV1DSBLhEFpiCcpNyAeOsEjmI5pX5cSZixDbiJkTY8QlKLKoXqPy3Oh0R8PXgLdbISacglsP3TNuh9ChUq7CdAPMbkCw4kG6mmJtKhh2Kslalf1OqQ2jiwHQw3DM0z+IkQ0DjxW6m0XtvALvNB5RFuGsfVN6CUisVTc9zZ8rstuxMhO4auWaRZ2W95JdoToFMHWJbe1pHQnUFZfQDGucLZj4kTyEZ47cOiqJqlorGOqPeQWkhrnCRMS0w0zyPNedxVYUqriXfja94BEyPPxsbCRxldfG4hppamLRbQzokK+xxVaxwOZzRBEbjhweRxI5JUm7Jxxd/Z3jinGnIaQXaDSbeUA9ZGYxJm0BarUZ3WwSMs3vdug6ffVeefhqlIBrXufJAIL4LBFwOnQQu0wtY1pZqSS7oREwL8SVakpExaegWDrOzaSMwFup07wm6NAhr5aCZsJ0E6LjnFBtUgW/Ffhyt6lapfEBDsrQXHWyUf0F1s7HiBrRmbB5C/qmKOIhzXA5XAi/OLg/ZcJ+PeSbXPNYqUi8n+pEawraBOvB28TisQ95cKlMAnTJOluai89/qFNtvENrcVFW/sVo7+HrF7od+wXSZgALrn0sPUeGtaRLQJcYvGpgcz6X6K/wDUmguY55lp8rQZBF0oxQWg9Q9FVy3TkR73WGbWY9ps4Gxa/Lc9HDrIvroj4XFlzIMAbwDgOY1J4ckNIqKTZVGplEo9N4drGpPvdJvqy0tA3mg9QekjigNw9ZozEGCC4Anj+WeASTY8dnUfiGtsCJSFWpnaTaxN+nL7e6Qw5fUccwA3Xa2MjSeiNSZkEyJYdIOXLN2m83Wbb6Ip30GbTAInjoQbHojUGOzCJIm4JA01JHqFzMFjWOeC1xDLgtgTEcLxM8V1MVWJDnMy5i2JMybRJgiD2VxhEdJC+0MM4VCYtJIg8BEjvdbr1oa0hpYXXAINhzvfp1haJMNiQ6AH3PuEm/aGd29BDLb2vL2SaUevI1FB6FRxdpuiDJ78vb3T1emKlUTZuUCREiLfaPZefO2ozQQOAWBtcSCTIi8JJl9aPSNqEaAkQZPYwL80TGgQI0O9bWIIXMG32BoNwNAIlJYvFnzTxkK5aRCezWPpVHtblENh4P5py7ovpdU/AloaSC1paQTmHmDYs3lM/RHwuMBYSZzG4/dFbXDmzcxwPdTSSryU78CeFqVBLnAtBygA3EDQT0AC6tAhzSCRzEi4PRYqnNlLtBwHHog4uscoy7rQfVUko7fRCVJjWEwwbULrukRcqPpNEkhpMkyQCfdKfPxZ17SIVU3vdJLSBl8QW/D+bt1Vpx8C8BH4xrbgNjqAqq4MOYXtyzY35cguVVxtV274JLcwYHASCSJaB1IIMJ3A4lx3S02zTbTL5p7SlJWNSVC9HEOyQ9oBmBHJbr41rTk5gT+yJjqRDwTOgcOxMA9lzauAdJcGOIOYzBIOXWD0WMk10KU3WjDnmCMtgZ7jkmcLtAFojc/DEcETBUnvaSW7sC/Q2B+h9l0MFswAuDoJAzEchEyfQj3VKGS0GVi9OpRJNpMWQatdrWkNaQT6hdjFbPAaYEEDMY1A4E+4XOGFABLs05nMy2BzBhdfMRF8o9ei0cKVIltVo4mFDHVCHAkldLZmxgxz3EWFwCinDQ8AMlzjlHASNb9OM6Inzpc0gAki1hrafeBMclhHjltMzh27F6mKpjdDb6klShRlxMANIWKdPOZOv6C5J6QukJG6GmRIIA3hlAm3SR7oUZM0TaOQ/YBJMNH89Faa+b5Ex6qJU/sLQ5h8a0th8tAIdbUkB3/t+spvZ1NhLqmW8OA0kg0y2Cfb6q1FvxuykrRK+EaAwMEMz031BecrWMENvrLTfkUpsaq1lE0t6xqDvmpZLHv0VqK3pjUUzB21QovILXBphpgA2FQGDfUNBvzKOfiOmWsEOIADnDLP/LAgX4un0Kiizc2roXIqViG09rshgaDcPbe26arnAexCF8wMsc1aizk92adROVS2dyPFdzAseWkSLQookpPJGV3I3i9ovYBYWtOq5OKw5qON4zQSQooseOcpcjtmS/kaC43YtPIXXhsD1sJ+qUbs9jHtIcYiYUUWkm49HSujLBNbMSY0DeGvJTGOkySe3DVRRc6+T2cdbQCptUssuphsWTS5SooujE7V5OhgKNxmJInmi47DgSZMcuSii1j8uzN7YBzdy3AJPD7VhoDmyAKjHX8zDo33Lj6NUUVydK0KS0L7KaQx+hLnU3jkxzHeYehIHojisTiM4ADJdLRxa4Q4esu+nJRRRm9IzXSYw90hhfO62HlvmMHda2bWFr9OS84z4pYX02EPzMGMabAg+KwtYAZ4akwFai0b8jrwd3A4nNRyAOnJQBJPFj8xjk2LAW9ZTGJxAHiGDvUxSGn+01k+7VFFKmwaEcZtwufUAaQKlNrBpOcBjS43sNw+6ap4ltMMyiSKvjHgPLEeqiibk6smSqNijNpEVaQAJDKz67tJIdlAaPYknqETA4nw/DGWTT8UjQSXtaBPLyAcbKlFi+SSr9MnpJ/Zqm/K0scHHNSDHGR5s4dujgN1up4lLvxzGhzAHTVMPcYJ8OZczXVxieg1UUW2TOrBBP8AU2i0aKKKLOkUf//Z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1270" name="AutoShape 6" descr="data:image/jpeg;base64,/9j/4AAQSkZJRgABAQAAAQABAAD/2wCEAAkGBhISEBUUEhQUFBUUFA8PFRUUFBQUFBQUFRAVFBQQFBQYHCYeFxkjGRQUHy8gJCcpLCwsFR4xNTAqNSYrLSkBCQoKDgwOGg8PGiwcHBwsKSksKSkpKSkpKSwpLCksLCwpKSkpKSkpLCksLCksKSwpKSwpLCksLCksLCwsLCwpKf/AABEIALcBEwMBIgACEQEDEQH/xAAbAAACAwEBAQAAAAAAAAAAAAADBAABAgUGB//EADwQAAEDAgMGBAQFAwIHAQAAAAEAAhEDIQQSMQUiQVFhcRMygZEGFKGxQlLB0fAjYvEVUzNDcnOi0uEk/8QAGQEAAwEBAQAAAAAAAAAAAAAAAAECAwQF/8QAJREAAgICAgEFAAMBAAAAAAAAAAECERIhAzFBBBMiUWEzcbEy/9oADAMBAAIRAxEAPwA0KwVRKmZcJmaJWVRcpmRYWWrVByrOixWbCoofiKZ0rFkaC2hArcp2VZHFU1yjgqDErJbCiosPqKZFnIlYWzBeoHogpqGgkTswKyniLXy5U+XRYfIoVFZqLYoLXgo2FSBZ1RejeCrFBGx1Ji+ZWCmPllYw6KY8JAQrhMtw6s4ZPFlYMTyKCknBh0VuGRix+02IeArFJdA0EM0UYj9kWFFUaKcDFPDTwKXEJCitDDp5lIIwohVgUuE5fy6i6JYFE8CvZRyCFITfgK/l1NGODEy1ZLE78ur+WRQsGJBi14ac+WWvl0sQXExEUVsUE83DI7cKqxLXCczwFYorpnDKDDIxK9oRbh1r5ddFuHRK+GDQ3mWh59XOy/8AiAfVViV7RyjRWPBXWwuGD35ebanuKbiD7gJaAUsQ9tCgpqxTTOVUUqD20L5FfhohCgCKDBGBSWxQRGtWgU6RWKMNw4Whh0RrgiSE1RSSBCiFPBW3VAh+MnaHcQjaYUcxU16s1EaDRgtWoVKiUWFmiFnwFGuRmlFoaaBGiseGmHlBlFoLRGhUaispeoVLkS5GjUUQcyiWRGY94QUNIK86y+otLRrooUwttphBNZabXU5InJBciwbKjXQX1UnJCc0g4ciscueapWmVilmSuRHQJWPESxqFI4vaApkZg6DxaM0TYWFzodAU8is76Oy2qn8fkFVoeXANbRBgAjKKbZGoIPm0B4Lz9GsHNkOlrgbtI00JB5/qmq5qNJFV2d2VhL4gP3YzZeElpTz0PK1Yzh6mQVH8WNdTbwDqjwWNE8ozExwCQp1BMSJABIBuAdDGsGD7IWPxD2BzSA7wyA1oEF1R4EZj2LRPASV5v4frk1g4OzZqr2lxH/Etle9vJniEAf8Ab7Qn/gVs9aqK2hkqGyGyFZIVhRwU2RkzBesuctEKBiLFslMFGBQwrLkWNOiqjkLOtuQyEWQ2Ga9a8RBC1CdlZMMKihcgwQqLkrDJhMysVkAuUCLC2GdWWfFWIWQgVsKXLDirCyQnY7MqLJCimyRqVklWpCoq2YKpbKyFJJAVIVhqsBFCowWqmhELViEBRtI47D5oP5Z53B1FryIBEXsY1TiGUXQ1JpnNwDKv9cMBdUpgVWxDhVZYEPAAzPvAIAd5Z69apinVXt3WgnD0JvvA5YIcNQGnMZg8eRVfM5Kb5ggNfUkiXsytMmkZBaYtGnReY+HdlMNY1nvGWn/WqvJAYCQdxxc0gybdj6LoislZ02pdHYo7RfUx7mAFtNtXEuc87hduljAzN/Y5hHO/JVg9jMpVXOaQQ6o+sACHZRdrQ5wmSTnMTxJ4hKbRx2GdXJa7x2OLQYzNbma50syuvIc8k2/EOi7OGpbo4a8Z4zqs5Se0VNJRtBc6yXIgpqGmszmpgw5bDlXhrQYmhpMpUUUMVmmmXiAhbbTW2sRQUqBRAGms5EV5WMyRDRnKthqgWpTKSMuasFi24qg5A6QNzEMo7ygOQRJGg5WEOVoOQCNoZW8yohFDorKqVyoigoMArWZVpgYcqC0QqUmZoKwEOVoFMo0VghWQs3QM1CgatNatZUDoHV2IcQwtDSYkyLCS0scCeMse4R1C85gsACHUcSxxpmo572sJEhoIGeOEkW42XL+OdhYurWDqed9F+WlFNrqj6bi3yeGD5XOZObrfgufTOOpPfSxFdzSyNwupkklsy4iZgHQnVdkWocdlxVuj09LBYfxGNoMDaVMmwzRmN3Oc4+Z2l78uFvQVcUA4kCQLOjhGhjt9l4DAY0F+RrnAkXfzP8/yvabEIbTyOBdqcxFiD+4/VcM5ts7owVHWZCp4Q20y2Yu20c/5oo59k1JNHNyQcNMqVYQc11oOR0ZIMHKy5LeKOao1uqeSRajJ9Jhc6sPSjq/r2WH4wjh+uukc1D5Imi4OR+BtzliUgca70/miG+q48foedwofKi16OT7aOsHLL3pCnVPX9FPnb39x901ypkT9JyR62O51RestatOprQ5NlZpQ3FMMoq3UEDabF2laIRGUUTw0xKIsHLRK25iooKoCVFohRFiGcisMR4UDVVF0BLUJzU44Jd4SYpIE1qK1ioNWgkLRZYh2W3IDiixMYBCpz0Br1aVici3O4c0vXwtN4IfTY4ERdoNuUxI9ExlVtajILPm20dknCVi0k+G4l7HX3h+Un8wmD78V6bY+1nFoAE7zR2bzsf0XZ2pswVqZaRfzNPJw09Dp6rzWzMSGOg2ggG0QZuD7FZT+z0eCWSo9hh6/pJj05zw4ILnnMRp1HUadeHui7OriOkwDyAiwHfunMWW8okAcv5wWNWdmjz+KxzgYb+5SLcXU689J9OqY2li2iQ2De949NLpOpjWRM9NZM8iirC0uh2linHj373Aso0HNI0voYHrH36LGG0n7/wA66LbqxPpA0NreyEgbDMeNCDMxzI4z17ojG2gX1n6Xtp2tpxSmbhaDJsI7SOPsqr4kNGv7a6XCtIizeK73v0nr2StJxc7KO38HNJYjaX6xy99Vexq58TjBP+O6HHQRmd35cgT7yfSIS9Vk9uyZxTiWHlx0SL6lh3M/soxpmuR2dnummOkj0RiUps5pDL6HeHqjuK6E9Hi+odTYRtQLYqAoAarCqzJTYxIULggeIseIixuQR7kPMqmVYCLJuyKKlEDHBUWvFScqOcqyHmMuqrBegByIEnsVtmi5UCqyFWKZUiphAFl1NRoRGqilsWNJbaxGgKBqKDEwKasU1olUHpUGioXlvi/Z0FtVliTkdyJFw49eHoF6ovCR2rQD6YBIAzNknTQg/dTLo24XU1RwdnbaJAB3Yblv+bNN/ceyYxW03k5c0F2YiDNo05oNTZFJlVrhUb4Z3Xb4BbaQeoBHe56LrYfDYUsJZVLqg0DuNtWmTmUqOuj0W9nmv9OgkucY5c1jZmFNW98oJ4zN9U7WJeC3v/PqvWbC2K1lBjnkAQCLxPSQDvaxa6Ft0JrycdmzHEboIj294QTs6oLmOkX/AGXpcdtHKN1kNHEQXexXIq48lpcfKOLtfUJuIZnFxGOLLQZ1mRy6LkOxZJseZve3aE5j8exxILrXNhP+ElgaRqHcBvJ1OnaFUYmU5jGHpZnAff8All26OHBG6ND20+65WzsDiC/K1uUmSXVGuDRAsJ1PoFz9s7ZxWHqGnUptBiWuaXEObzaZ5+3JOUb6FDlSPUV8Tuxx4ib6pJta8crfyy8zs34ndP8AWDoPGxH2BH1XZpYhlWSxxI9vobrNwa7NlyJ9HqKO0W2HIR9FWL2vRpQXOidBqe3VeYZtDLIYx7j/AGsLz6wDCdwO1aoN8NVINjNJ37ISZnP25f8AQ2/4sp/hp1HdYgLr4TENqMDxoZ9CLELg4/b7WNmrgqmX8xByjqRFvdGwW3aQpOqHcb5iIMj0VpM5+Tjg4/Dwdl4uswsOqrHiJnA2HWpS3ilTxCgExnMolcyiZWQ8GrXhIbaqv5hFopSRoMWmgIJrKvHRkgzSGpWXPSrsShGuUnJCfIhhz1RrJfOVTnKXIjMOay02slJVgqbZObGHVFkVELMqlFshyYfxFyMbiK2MqjD02ZMmYkudlaGgxdwkgmNAJM3XQpXcB1+gufokMA97fEqQAHEjMehJ1j+4+6vjs7fSq02cjGP+WqZarBJvLXB4jXvyQHbUw5u0X6n3t/NEptt76tTdJcZMG5kmJj2XV2R8NsDQazQ9xndIBAB59fsrlrydMuZRWxbCYvfMGZ5G/rzTu1fiqrFOnTp1CKeYPhjy0mLGQLwD7p3D7DosdmYzKehP6p2VklTsyn6tY1FHIwu0MQ4b9KrE6EfYOIj666JLF08fWeN2nRZ3a53ckzfsvSQqyp5MwfqZnDwvwteatVzzxgAeknT0XoMLhmUhuNj3J9ysBqIAnbM3OcuwvzJCQ2zgG4mnldYiS13I9eYPEduSYLSraxFMSUk7R4HG7FdScG1BEzlIu09j+lijYMuow8ND2tO80gG3O4/wvbYnANqsLXiQfcHg4HgQvL4vZ1TDPvvNJhrogOH5TwDo4fdWtHdCWWn2enwWMbUY1zDukWjh06EJqV47DV3YZwqU5dSed+meH9w5OH+V7Og9r2te27XAOHCx5hNIxlw0zOUrzG2dihhtajUIDmt0pvJ5cGn6ExxC9WShV2BwLXCWuBaRzBTxKh8XYOiQQCOyIGLn7MaaT3U3GYiD+Zh8r/36ghdaEo7HPiSdrpgMqptNGeFAVdIzxQLwlaPCiQ6QMrDiilqA4LPE58SSqJRWUSo+iliLFgCVUpgUFTsOjEMGADlRKYGGWjhUsQwYlKvMmvlll+GKeIYMCCt06RcYH85nstUcIXGB1/8ApPIJ4ObTBYwZ6jgJ1ADebj+FttNTGnJNG3HwZd6Ry6dcmo5rAQ1jHOcfxVHEZQDybLrDpe6Tfh3uY1nla3NM3JJdcgJqvUfh7geIaroe42ykbwDW6Aa26DVM0H52k5S2CQZi5gEuEcL/AEKpdnXN48fw6E8Pg2tG6I+57nimmUkXwkanh01E44wvbAGmqZRumjSWqVO6rEvBA24VDfQTzqgCXLydENIbggVPDo/yizTeUxQMqkkVGKoWODWvlIT+VSq5tk6ReIiKKxi8OxzS1wDmmxB/mvVHrV2MBLjAHErNJuc/VFCxfg8hicP8u8McC9jwchPGNWu/uAI7gzzA9BspoFFrWiA0kAAzAO9r6pra2xRWpOpuIB1YT+GoLsP6HoSuV8MV5ABkahzTq17TDm/cLOqf9mzeUafg7Aw5PBD+WPJdnOMsBIHEZdVu4pGLicna2EqBralNuapSM5f9xh81PvaR1HVC2dt0V3yJaN5pYQAWukTmm4ggiOq7RrhxXA29scVJq0HeHXaAQ78L40bVEX5B2o6iyxcd2maKWqe0dN7pKjqLjoEh8OUqzaDRXINQF0kGRdxIv2XcwD3PdkDbmRrEW1T80znZzu/3Vron4cm73lrjcgNBAm4vPKFFOMvozqX0KuKx4d1YpGEWjTVdmpoMshuCYNNZNGLp0FFUmLZaEelh82iDWw5B9SPZDTGRoC2WhRmGPALOIBAR0thQJ0SjMwZcJiBYT+3NcnEVMRH9FtNzr2qOcztlcGuE9xCc/wD21WMFR9OmBGbJNSrwt4kNYNI8pQknG0xwp99DeKHhAMpgB7rkm+QcHEcSeDdLE91qFMNHckkm5J4uJ4lQU202hskni5zi57jxc9xu5x5obWOceQUaRUp3rwC2zhHVKLgzzAZ2f9Tbx6iR6rmfCdevVoudXZ4ZL3NawhwMNsXHNe5n2XqGNDGXuhuAkE2JEjtwVuJWLa/BdlEBMsiERzBCG3TS2k+kwhKiEq0RsO0Cw9sKn4kAGORN7CAksA4uqSTabIf4VT8GcRTedFKeIIsV1DSBLhEFpiCcpNyAeOsEjmI5pX5cSZixDbiJkTY8QlKLKoXqPy3Oh0R8PXgLdbISacglsP3TNuh9ChUq7CdAPMbkCw4kG6mmJtKhh2Kslalf1OqQ2jiwHQw3DM0z+IkQ0DjxW6m0XtvALvNB5RFuGsfVN6CUisVTc9zZ8rstuxMhO4auWaRZ2W95JdoToFMHWJbe1pHQnUFZfQDGucLZj4kTyEZ47cOiqJqlorGOqPeQWkhrnCRMS0w0zyPNedxVYUqriXfja94BEyPPxsbCRxldfG4hppamLRbQzokK+xxVaxwOZzRBEbjhweRxI5JUm7Jxxd/Z3jinGnIaQXaDSbeUA9ZGYxJm0BarUZ3WwSMs3vdug6ffVeefhqlIBrXufJAIL4LBFwOnQQu0wtY1pZqSS7oREwL8SVakpExaegWDrOzaSMwFup07wm6NAhr5aCZsJ0E6LjnFBtUgW/Ffhyt6lapfEBDsrQXHWyUf0F1s7HiBrRmbB5C/qmKOIhzXA5XAi/OLg/ZcJ+PeSbXPNYqUi8n+pEawraBOvB28TisQ95cKlMAnTJOluai89/qFNtvENrcVFW/sVo7+HrF7od+wXSZgALrn0sPUeGtaRLQJcYvGpgcz6X6K/wDUmguY55lp8rQZBF0oxQWg9Q9FVy3TkR73WGbWY9ps4Gxa/Lc9HDrIvroj4XFlzIMAbwDgOY1J4ckNIqKTZVGplEo9N4drGpPvdJvqy0tA3mg9QekjigNw9ZozEGCC4Anj+WeASTY8dnUfiGtsCJSFWpnaTaxN+nL7e6Qw5fUccwA3Xa2MjSeiNSZkEyJYdIOXLN2m83Wbb6Ip30GbTAInjoQbHojUGOzCJIm4JA01JHqFzMFjWOeC1xDLgtgTEcLxM8V1MVWJDnMy5i2JMybRJgiD2VxhEdJC+0MM4VCYtJIg8BEjvdbr1oa0hpYXXAINhzvfp1haJMNiQ6AH3PuEm/aGd29BDLb2vL2SaUevI1FB6FRxdpuiDJ78vb3T1emKlUTZuUCREiLfaPZefO2ozQQOAWBtcSCTIi8JJl9aPSNqEaAkQZPYwL80TGgQI0O9bWIIXMG32BoNwNAIlJYvFnzTxkK5aRCezWPpVHtblENh4P5py7ovpdU/AloaSC1paQTmHmDYs3lM/RHwuMBYSZzG4/dFbXDmzcxwPdTSSryU78CeFqVBLnAtBygA3EDQT0AC6tAhzSCRzEi4PRYqnNlLtBwHHog4uscoy7rQfVUko7fRCVJjWEwwbULrukRcqPpNEkhpMkyQCfdKfPxZ17SIVU3vdJLSBl8QW/D+bt1Vpx8C8BH4xrbgNjqAqq4MOYXtyzY35cguVVxtV274JLcwYHASCSJaB1IIMJ3A4lx3S02zTbTL5p7SlJWNSVC9HEOyQ9oBmBHJbr41rTk5gT+yJjqRDwTOgcOxMA9lzauAdJcGOIOYzBIOXWD0WMk10KU3WjDnmCMtgZ7jkmcLtAFojc/DEcETBUnvaSW7sC/Q2B+h9l0MFswAuDoJAzEchEyfQj3VKGS0GVi9OpRJNpMWQatdrWkNaQT6hdjFbPAaYEEDMY1A4E+4XOGFABLs05nMy2BzBhdfMRF8o9ei0cKVIltVo4mFDHVCHAkldLZmxgxz3EWFwCinDQ8AMlzjlHASNb9OM6Inzpc0gAki1hrafeBMclhHjltMzh27F6mKpjdDb6klShRlxMANIWKdPOZOv6C5J6QukJG6GmRIIA3hlAm3SR7oUZM0TaOQ/YBJMNH89Faa+b5Ex6qJU/sLQ5h8a0th8tAIdbUkB3/t+spvZ1NhLqmW8OA0kg0y2Cfb6q1FvxuykrRK+EaAwMEMz031BecrWMENvrLTfkUpsaq1lE0t6xqDvmpZLHv0VqK3pjUUzB21QovILXBphpgA2FQGDfUNBvzKOfiOmWsEOIADnDLP/LAgX4un0Kiizc2roXIqViG09rshgaDcPbe26arnAexCF8wMsc1aizk92adROVS2dyPFdzAseWkSLQookpPJGV3I3i9ovYBYWtOq5OKw5qON4zQSQooseOcpcjtmS/kaC43YtPIXXhsD1sJ+qUbs9jHtIcYiYUUWkm49HSujLBNbMSY0DeGvJTGOkySe3DVRRc6+T2cdbQCptUssuphsWTS5SooujE7V5OhgKNxmJInmi47DgSZMcuSii1j8uzN7YBzdy3AJPD7VhoDmyAKjHX8zDo33Lj6NUUVydK0KS0L7KaQx+hLnU3jkxzHeYehIHojisTiM4ADJdLRxa4Q4esu+nJRRRm9IzXSYw90hhfO62HlvmMHda2bWFr9OS84z4pYX02EPzMGMabAg+KwtYAZ4akwFai0b8jrwd3A4nNRyAOnJQBJPFj8xjk2LAW9ZTGJxAHiGDvUxSGn+01k+7VFFKmwaEcZtwufUAaQKlNrBpOcBjS43sNw+6ap4ltMMyiSKvjHgPLEeqiibk6smSqNijNpEVaQAJDKz67tJIdlAaPYknqETA4nw/DGWTT8UjQSXtaBPLyAcbKlFi+SSr9MnpJ/Zqm/K0scHHNSDHGR5s4dujgN1up4lLvxzGhzAHTVMPcYJ8OZczXVxieg1UUW2TOrBBP8AU2i0aKKKLOkUf//Z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1272" name="Picture 8" descr="http://t3.gstatic.com/images?q=tbn:ANd9GcQJN0oI3dHD1lxeq36PcZstIO-PVqrRWTWr7kC8OIHePtj_6Gf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924944"/>
            <a:ext cx="2915816" cy="189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6" name="AutoShape 12" descr="http://bulgarian.cri.cn/1/2008/03/14/%20/mmsource/images/2008/03/14/shizishiz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1278" name="AutoShape 14" descr="http://bulgarian.cri.cn/1/2008/03/14/%20/mmsource/images/2008/03/14/shizishiz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1280" name="Picture 16" descr="http://www.referati.org/ufiles/2010-10-07/37818/izcheznali-i-zastrasheni-ot-izchezvane-jivotinski-vidove_html_6dcfa35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933949"/>
            <a:ext cx="3038475" cy="192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ово поле 14"/>
          <p:cNvSpPr txBox="1"/>
          <p:nvPr/>
        </p:nvSpPr>
        <p:spPr>
          <a:xfrm>
            <a:off x="5724128" y="6597352"/>
            <a:ext cx="341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Картина 13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sp>
        <p:nvSpPr>
          <p:cNvPr id="11268" name="AutoShape 4" descr="data:image/jpeg;base64,/9j/4AAQSkZJRgABAQAAAQABAAD/2wCEAAkGBhISEBUUEhQUFBUUFA8PFRUUFBQUFBQUFRAVFBQQFBQYHCYeFxkjGRQUHy8gJCcpLCwsFR4xNTAqNSYrLSkBCQoKDgwOGg8PGiwcHBwsKSksKSkpKSkpKSwpLCksLCwpKSkpKSkpLCksLCksKSwpKSwpLCksLCksLCwsLCwpKf/AABEIALcBEwMBIgACEQEDEQH/xAAbAAACAwEBAQAAAAAAAAAAAAADBAABAgUGB//EADwQAAEDAgMGBAQFAwIHAQAAAAEAAhEDIQQSMQUiQVFhcRMygZEGFKGxQlLB0fAjYvEVUzNDcnOi0uEk/8QAGQEAAwEBAQAAAAAAAAAAAAAAAAECAwQF/8QAJREAAgICAgEFAAMBAAAAAAAAAAECERIhAzFBBBMiUWEzcbEy/9oADAMBAAIRAxEAPwA0KwVRKmZcJmaJWVRcpmRYWWrVByrOixWbCoofiKZ0rFkaC2hArcp2VZHFU1yjgqDErJbCiosPqKZFnIlYWzBeoHogpqGgkTswKyniLXy5U+XRYfIoVFZqLYoLXgo2FSBZ1RejeCrFBGx1Ji+ZWCmPllYw6KY8JAQrhMtw6s4ZPFlYMTyKCknBh0VuGRix+02IeArFJdA0EM0UYj9kWFFUaKcDFPDTwKXEJCitDDp5lIIwohVgUuE5fy6i6JYFE8CvZRyCFITfgK/l1NGODEy1ZLE78ur+WRQsGJBi14ac+WWvl0sQXExEUVsUE83DI7cKqxLXCczwFYorpnDKDDIxK9oRbh1r5ddFuHRK+GDQ3mWh59XOy/8AiAfVViV7RyjRWPBXWwuGD35ebanuKbiD7gJaAUsQ9tCgpqxTTOVUUqD20L5FfhohCgCKDBGBSWxQRGtWgU6RWKMNw4Whh0RrgiSE1RSSBCiFPBW3VAh+MnaHcQjaYUcxU16s1EaDRgtWoVKiUWFmiFnwFGuRmlFoaaBGiseGmHlBlFoLRGhUaispeoVLkS5GjUUQcyiWRGY94QUNIK86y+otLRrooUwttphBNZabXU5InJBciwbKjXQX1UnJCc0g4ciscueapWmVilmSuRHQJWPESxqFI4vaApkZg6DxaM0TYWFzodAU8is76Oy2qn8fkFVoeXANbRBgAjKKbZGoIPm0B4Lz9GsHNkOlrgbtI00JB5/qmq5qNJFV2d2VhL4gP3YzZeElpTz0PK1Yzh6mQVH8WNdTbwDqjwWNE8ozExwCQp1BMSJABIBuAdDGsGD7IWPxD2BzSA7wyA1oEF1R4EZj2LRPASV5v4frk1g4OzZqr2lxH/Etle9vJniEAf8Ab7Qn/gVs9aqK2hkqGyGyFZIVhRwU2RkzBesuctEKBiLFslMFGBQwrLkWNOiqjkLOtuQyEWQ2Ga9a8RBC1CdlZMMKihcgwQqLkrDJhMysVkAuUCLC2GdWWfFWIWQgVsKXLDirCyQnY7MqLJCimyRqVklWpCoq2YKpbKyFJJAVIVhqsBFCowWqmhELViEBRtI47D5oP5Z53B1FryIBEXsY1TiGUXQ1JpnNwDKv9cMBdUpgVWxDhVZYEPAAzPvAIAd5Z69apinVXt3WgnD0JvvA5YIcNQGnMZg8eRVfM5Kb5ggNfUkiXsytMmkZBaYtGnReY+HdlMNY1nvGWn/WqvJAYCQdxxc0gybdj6LoislZ02pdHYo7RfUx7mAFtNtXEuc87hduljAzN/Y5hHO/JVg9jMpVXOaQQ6o+sACHZRdrQ5wmSTnMTxJ4hKbRx2GdXJa7x2OLQYzNbma50syuvIc8k2/EOi7OGpbo4a8Z4zqs5Se0VNJRtBc6yXIgpqGmszmpgw5bDlXhrQYmhpMpUUUMVmmmXiAhbbTW2sRQUqBRAGms5EV5WMyRDRnKthqgWpTKSMuasFi24qg5A6QNzEMo7ygOQRJGg5WEOVoOQCNoZW8yohFDorKqVyoigoMArWZVpgYcqC0QqUmZoKwEOVoFMo0VghWQs3QM1CgatNatZUDoHV2IcQwtDSYkyLCS0scCeMse4R1C85gsACHUcSxxpmo572sJEhoIGeOEkW42XL+OdhYurWDqed9F+WlFNrqj6bi3yeGD5XOZObrfgufTOOpPfSxFdzSyNwupkklsy4iZgHQnVdkWocdlxVuj09LBYfxGNoMDaVMmwzRmN3Oc4+Z2l78uFvQVcUA4kCQLOjhGhjt9l4DAY0F+RrnAkXfzP8/yvabEIbTyOBdqcxFiD+4/VcM5ts7owVHWZCp4Q20y2Yu20c/5oo59k1JNHNyQcNMqVYQc11oOR0ZIMHKy5LeKOao1uqeSRajJ9Jhc6sPSjq/r2WH4wjh+uukc1D5Imi4OR+BtzliUgca70/miG+q48foedwofKi16OT7aOsHLL3pCnVPX9FPnb39x901ypkT9JyR62O51RestatOprQ5NlZpQ3FMMoq3UEDabF2laIRGUUTw0xKIsHLRK25iooKoCVFohRFiGcisMR4UDVVF0BLUJzU44Jd4SYpIE1qK1ioNWgkLRZYh2W3IDiixMYBCpz0Br1aVici3O4c0vXwtN4IfTY4ERdoNuUxI9ExlVtajILPm20dknCVi0k+G4l7HX3h+Un8wmD78V6bY+1nFoAE7zR2bzsf0XZ2pswVqZaRfzNPJw09Dp6rzWzMSGOg2ggG0QZuD7FZT+z0eCWSo9hh6/pJj05zw4ILnnMRp1HUadeHui7OriOkwDyAiwHfunMWW8okAcv5wWNWdmjz+KxzgYb+5SLcXU689J9OqY2li2iQ2De949NLpOpjWRM9NZM8iirC0uh2linHj373Aso0HNI0voYHrH36LGG0n7/wA66LbqxPpA0NreyEgbDMeNCDMxzI4z17ojG2gX1n6Xtp2tpxSmbhaDJsI7SOPsqr4kNGv7a6XCtIizeK73v0nr2StJxc7KO38HNJYjaX6xy99Vexq58TjBP+O6HHQRmd35cgT7yfSIS9Vk9uyZxTiWHlx0SL6lh3M/soxpmuR2dnummOkj0RiUps5pDL6HeHqjuK6E9Hi+odTYRtQLYqAoAarCqzJTYxIULggeIseIixuQR7kPMqmVYCLJuyKKlEDHBUWvFScqOcqyHmMuqrBegByIEnsVtmi5UCqyFWKZUiphAFl1NRoRGqilsWNJbaxGgKBqKDEwKasU1olUHpUGioXlvi/Z0FtVliTkdyJFw49eHoF6ovCR2rQD6YBIAzNknTQg/dTLo24XU1RwdnbaJAB3Yblv+bNN/ceyYxW03k5c0F2YiDNo05oNTZFJlVrhUb4Z3Xb4BbaQeoBHe56LrYfDYUsJZVLqg0DuNtWmTmUqOuj0W9nmv9OgkucY5c1jZmFNW98oJ4zN9U7WJeC3v/PqvWbC2K1lBjnkAQCLxPSQDvaxa6Ft0JrycdmzHEboIj294QTs6oLmOkX/AGXpcdtHKN1kNHEQXexXIq48lpcfKOLtfUJuIZnFxGOLLQZ1mRy6LkOxZJseZve3aE5j8exxILrXNhP+ElgaRqHcBvJ1OnaFUYmU5jGHpZnAff8All26OHBG6ND20+65WzsDiC/K1uUmSXVGuDRAsJ1PoFz9s7ZxWHqGnUptBiWuaXEObzaZ5+3JOUb6FDlSPUV8Tuxx4ib6pJta8crfyy8zs34ndP8AWDoPGxH2BH1XZpYhlWSxxI9vobrNwa7NlyJ9HqKO0W2HIR9FWL2vRpQXOidBqe3VeYZtDLIYx7j/AGsLz6wDCdwO1aoN8NVINjNJ37ISZnP25f8AQ2/4sp/hp1HdYgLr4TENqMDxoZ9CLELg4/b7WNmrgqmX8xByjqRFvdGwW3aQpOqHcb5iIMj0VpM5+Tjg4/Dwdl4uswsOqrHiJnA2HWpS3ilTxCgExnMolcyiZWQ8GrXhIbaqv5hFopSRoMWmgIJrKvHRkgzSGpWXPSrsShGuUnJCfIhhz1RrJfOVTnKXIjMOay02slJVgqbZObGHVFkVELMqlFshyYfxFyMbiK2MqjD02ZMmYkudlaGgxdwkgmNAJM3XQpXcB1+gufokMA97fEqQAHEjMehJ1j+4+6vjs7fSq02cjGP+WqZarBJvLXB4jXvyQHbUw5u0X6n3t/NEptt76tTdJcZMG5kmJj2XV2R8NsDQazQ9xndIBAB59fsrlrydMuZRWxbCYvfMGZ5G/rzTu1fiqrFOnTp1CKeYPhjy0mLGQLwD7p3D7DosdmYzKehP6p2VklTsyn6tY1FHIwu0MQ4b9KrE6EfYOIj666JLF08fWeN2nRZ3a53ckzfsvSQqyp5MwfqZnDwvwteatVzzxgAeknT0XoMLhmUhuNj3J9ysBqIAnbM3OcuwvzJCQ2zgG4mnldYiS13I9eYPEduSYLSraxFMSUk7R4HG7FdScG1BEzlIu09j+lijYMuow8ND2tO80gG3O4/wvbYnANqsLXiQfcHg4HgQvL4vZ1TDPvvNJhrogOH5TwDo4fdWtHdCWWn2enwWMbUY1zDukWjh06EJqV47DV3YZwqU5dSed+meH9w5OH+V7Og9r2te27XAOHCx5hNIxlw0zOUrzG2dihhtajUIDmt0pvJ5cGn6ExxC9WShV2BwLXCWuBaRzBTxKh8XYOiQQCOyIGLn7MaaT3U3GYiD+Zh8r/36ghdaEo7HPiSdrpgMqptNGeFAVdIzxQLwlaPCiQ6QMrDiilqA4LPE58SSqJRWUSo+iliLFgCVUpgUFTsOjEMGADlRKYGGWjhUsQwYlKvMmvlll+GKeIYMCCt06RcYH85nstUcIXGB1/8ApPIJ4ObTBYwZ6jgJ1ADebj+FttNTGnJNG3HwZd6Ry6dcmo5rAQ1jHOcfxVHEZQDybLrDpe6Tfh3uY1nla3NM3JJdcgJqvUfh7geIaroe42ykbwDW6Aa26DVM0H52k5S2CQZi5gEuEcL/AEKpdnXN48fw6E8Pg2tG6I+57nimmUkXwkanh01E44wvbAGmqZRumjSWqVO6rEvBA24VDfQTzqgCXLydENIbggVPDo/yizTeUxQMqkkVGKoWODWvlIT+VSq5tk6ReIiKKxi8OxzS1wDmmxB/mvVHrV2MBLjAHErNJuc/VFCxfg8hicP8u8McC9jwchPGNWu/uAI7gzzA9BspoFFrWiA0kAAzAO9r6pra2xRWpOpuIB1YT+GoLsP6HoSuV8MV5ABkahzTq17TDm/cLOqf9mzeUafg7Aw5PBD+WPJdnOMsBIHEZdVu4pGLicna2EqBralNuapSM5f9xh81PvaR1HVC2dt0V3yJaN5pYQAWukTmm4ggiOq7RrhxXA29scVJq0HeHXaAQ78L40bVEX5B2o6iyxcd2maKWqe0dN7pKjqLjoEh8OUqzaDRXINQF0kGRdxIv2XcwD3PdkDbmRrEW1T80znZzu/3Vron4cm73lrjcgNBAm4vPKFFOMvozqX0KuKx4d1YpGEWjTVdmpoMshuCYNNZNGLp0FFUmLZaEelh82iDWw5B9SPZDTGRoC2WhRmGPALOIBAR0thQJ0SjMwZcJiBYT+3NcnEVMRH9FtNzr2qOcztlcGuE9xCc/wD21WMFR9OmBGbJNSrwt4kNYNI8pQknG0xwp99DeKHhAMpgB7rkm+QcHEcSeDdLE91qFMNHckkm5J4uJ4lQU202hskni5zi57jxc9xu5x5obWOceQUaRUp3rwC2zhHVKLgzzAZ2f9Tbx6iR6rmfCdevVoudXZ4ZL3NawhwMNsXHNe5n2XqGNDGXuhuAkE2JEjtwVuJWLa/BdlEBMsiERzBCG3TS2k+kwhKiEq0RsO0Cw9sKn4kAGORN7CAksA4uqSTabIf4VT8GcRTedFKeIIsV1DSBLhEFpiCcpNyAeOsEjmI5pX5cSZixDbiJkTY8QlKLKoXqPy3Oh0R8PXgLdbISacglsP3TNuh9ChUq7CdAPMbkCw4kG6mmJtKhh2Kslalf1OqQ2jiwHQw3DM0z+IkQ0DjxW6m0XtvALvNB5RFuGsfVN6CUisVTc9zZ8rstuxMhO4auWaRZ2W95JdoToFMHWJbe1pHQnUFZfQDGucLZj4kTyEZ47cOiqJqlorGOqPeQWkhrnCRMS0w0zyPNedxVYUqriXfja94BEyPPxsbCRxldfG4hppamLRbQzokK+xxVaxwOZzRBEbjhweRxI5JUm7Jxxd/Z3jinGnIaQXaDSbeUA9ZGYxJm0BarUZ3WwSMs3vdug6ffVeefhqlIBrXufJAIL4LBFwOnQQu0wtY1pZqSS7oREwL8SVakpExaegWDrOzaSMwFup07wm6NAhr5aCZsJ0E6LjnFBtUgW/Ffhyt6lapfEBDsrQXHWyUf0F1s7HiBrRmbB5C/qmKOIhzXA5XAi/OLg/ZcJ+PeSbXPNYqUi8n+pEawraBOvB28TisQ95cKlMAnTJOluai89/qFNtvENrcVFW/sVo7+HrF7od+wXSZgALrn0sPUeGtaRLQJcYvGpgcz6X6K/wDUmguY55lp8rQZBF0oxQWg9Q9FVy3TkR73WGbWY9ps4Gxa/Lc9HDrIvroj4XFlzIMAbwDgOY1J4ckNIqKTZVGplEo9N4drGpPvdJvqy0tA3mg9QekjigNw9ZozEGCC4Anj+WeASTY8dnUfiGtsCJSFWpnaTaxN+nL7e6Qw5fUccwA3Xa2MjSeiNSZkEyJYdIOXLN2m83Wbb6Ip30GbTAInjoQbHojUGOzCJIm4JA01JHqFzMFjWOeC1xDLgtgTEcLxM8V1MVWJDnMy5i2JMybRJgiD2VxhEdJC+0MM4VCYtJIg8BEjvdbr1oa0hpYXXAINhzvfp1haJMNiQ6AH3PuEm/aGd29BDLb2vL2SaUevI1FB6FRxdpuiDJ78vb3T1emKlUTZuUCREiLfaPZefO2ozQQOAWBtcSCTIi8JJl9aPSNqEaAkQZPYwL80TGgQI0O9bWIIXMG32BoNwNAIlJYvFnzTxkK5aRCezWPpVHtblENh4P5py7ovpdU/AloaSC1paQTmHmDYs3lM/RHwuMBYSZzG4/dFbXDmzcxwPdTSSryU78CeFqVBLnAtBygA3EDQT0AC6tAhzSCRzEi4PRYqnNlLtBwHHog4uscoy7rQfVUko7fRCVJjWEwwbULrukRcqPpNEkhpMkyQCfdKfPxZ17SIVU3vdJLSBl8QW/D+bt1Vpx8C8BH4xrbgNjqAqq4MOYXtyzY35cguVVxtV274JLcwYHASCSJaB1IIMJ3A4lx3S02zTbTL5p7SlJWNSVC9HEOyQ9oBmBHJbr41rTk5gT+yJjqRDwTOgcOxMA9lzauAdJcGOIOYzBIOXWD0WMk10KU3WjDnmCMtgZ7jkmcLtAFojc/DEcETBUnvaSW7sC/Q2B+h9l0MFswAuDoJAzEchEyfQj3VKGS0GVi9OpRJNpMWQatdrWkNaQT6hdjFbPAaYEEDMY1A4E+4XOGFABLs05nMy2BzBhdfMRF8o9ei0cKVIltVo4mFDHVCHAkldLZmxgxz3EWFwCinDQ8AMlzjlHASNb9OM6Inzpc0gAki1hrafeBMclhHjltMzh27F6mKpjdDb6klShRlxMANIWKdPOZOv6C5J6QukJG6GmRIIA3hlAm3SR7oUZM0TaOQ/YBJMNH89Faa+b5Ex6qJU/sLQ5h8a0th8tAIdbUkB3/t+spvZ1NhLqmW8OA0kg0y2Cfb6q1FvxuykrRK+EaAwMEMz031BecrWMENvrLTfkUpsaq1lE0t6xqDvmpZLHv0VqK3pjUUzB21QovILXBphpgA2FQGDfUNBvzKOfiOmWsEOIADnDLP/LAgX4un0Kiizc2roXIqViG09rshgaDcPbe26arnAexCF8wMsc1aizk92adROVS2dyPFdzAseWkSLQookpPJGV3I3i9ovYBYWtOq5OKw5qON4zQSQooseOcpcjtmS/kaC43YtPIXXhsD1sJ+qUbs9jHtIcYiYUUWkm49HSujLBNbMSY0DeGvJTGOkySe3DVRRc6+T2cdbQCptUssuphsWTS5SooujE7V5OhgKNxmJInmi47DgSZMcuSii1j8uzN7YBzdy3AJPD7VhoDmyAKjHX8zDo33Lj6NUUVydK0KS0L7KaQx+hLnU3jkxzHeYehIHojisTiM4ADJdLRxa4Q4esu+nJRRRm9IzXSYw90hhfO62HlvmMHda2bWFr9OS84z4pYX02EPzMGMabAg+KwtYAZ4akwFai0b8jrwd3A4nNRyAOnJQBJPFj8xjk2LAW9ZTGJxAHiGDvUxSGn+01k+7VFFKmwaEcZtwufUAaQKlNrBpOcBjS43sNw+6ap4ltMMyiSKvjHgPLEeqiibk6smSqNijNpEVaQAJDKz67tJIdlAaPYknqETA4nw/DGWTT8UjQSXtaBPLyAcbKlFi+SSr9MnpJ/Zqm/K0scHHNSDHGR5s4dujgN1up4lLvxzGhzAHTVMPcYJ8OZczXVxieg1UUW2TOrBBP8AU2i0aKKKLOkUf//Z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1270" name="AutoShape 6" descr="data:image/jpeg;base64,/9j/4AAQSkZJRgABAQAAAQABAAD/2wCEAAkGBhISEBUUEhQUFBUUFA8PFRUUFBQUFBQUFRAVFBQQFBQYHCYeFxkjGRQUHy8gJCcpLCwsFR4xNTAqNSYrLSkBCQoKDgwOGg8PGiwcHBwsKSksKSkpKSkpKSwpLCksLCwpKSkpKSkpLCksLCksKSwpKSwpLCksLCksLCwsLCwpKf/AABEIALcBEwMBIgACEQEDEQH/xAAbAAACAwEBAQAAAAAAAAAAAAADBAABAgUGB//EADwQAAEDAgMGBAQFAwIHAQAAAAEAAhEDIQQSMQUiQVFhcRMygZEGFKGxQlLB0fAjYvEVUzNDcnOi0uEk/8QAGQEAAwEBAQAAAAAAAAAAAAAAAAECAwQF/8QAJREAAgICAgEFAAMBAAAAAAAAAAECERIhAzFBBBMiUWEzcbEy/9oADAMBAAIRAxEAPwA0KwVRKmZcJmaJWVRcpmRYWWrVByrOixWbCoofiKZ0rFkaC2hArcp2VZHFU1yjgqDErJbCiosPqKZFnIlYWzBeoHogpqGgkTswKyniLXy5U+XRYfIoVFZqLYoLXgo2FSBZ1RejeCrFBGx1Ji+ZWCmPllYw6KY8JAQrhMtw6s4ZPFlYMTyKCknBh0VuGRix+02IeArFJdA0EM0UYj9kWFFUaKcDFPDTwKXEJCitDDp5lIIwohVgUuE5fy6i6JYFE8CvZRyCFITfgK/l1NGODEy1ZLE78ur+WRQsGJBi14ac+WWvl0sQXExEUVsUE83DI7cKqxLXCczwFYorpnDKDDIxK9oRbh1r5ddFuHRK+GDQ3mWh59XOy/8AiAfVViV7RyjRWPBXWwuGD35ebanuKbiD7gJaAUsQ9tCgpqxTTOVUUqD20L5FfhohCgCKDBGBSWxQRGtWgU6RWKMNw4Whh0RrgiSE1RSSBCiFPBW3VAh+MnaHcQjaYUcxU16s1EaDRgtWoVKiUWFmiFnwFGuRmlFoaaBGiseGmHlBlFoLRGhUaispeoVLkS5GjUUQcyiWRGY94QUNIK86y+otLRrooUwttphBNZabXU5InJBciwbKjXQX1UnJCc0g4ciscueapWmVilmSuRHQJWPESxqFI4vaApkZg6DxaM0TYWFzodAU8is76Oy2qn8fkFVoeXANbRBgAjKKbZGoIPm0B4Lz9GsHNkOlrgbtI00JB5/qmq5qNJFV2d2VhL4gP3YzZeElpTz0PK1Yzh6mQVH8WNdTbwDqjwWNE8ozExwCQp1BMSJABIBuAdDGsGD7IWPxD2BzSA7wyA1oEF1R4EZj2LRPASV5v4frk1g4OzZqr2lxH/Etle9vJniEAf8Ab7Qn/gVs9aqK2hkqGyGyFZIVhRwU2RkzBesuctEKBiLFslMFGBQwrLkWNOiqjkLOtuQyEWQ2Ga9a8RBC1CdlZMMKihcgwQqLkrDJhMysVkAuUCLC2GdWWfFWIWQgVsKXLDirCyQnY7MqLJCimyRqVklWpCoq2YKpbKyFJJAVIVhqsBFCowWqmhELViEBRtI47D5oP5Z53B1FryIBEXsY1TiGUXQ1JpnNwDKv9cMBdUpgVWxDhVZYEPAAzPvAIAd5Z69apinVXt3WgnD0JvvA5YIcNQGnMZg8eRVfM5Kb5ggNfUkiXsytMmkZBaYtGnReY+HdlMNY1nvGWn/WqvJAYCQdxxc0gybdj6LoislZ02pdHYo7RfUx7mAFtNtXEuc87hduljAzN/Y5hHO/JVg9jMpVXOaQQ6o+sACHZRdrQ5wmSTnMTxJ4hKbRx2GdXJa7x2OLQYzNbma50syuvIc8k2/EOi7OGpbo4a8Z4zqs5Se0VNJRtBc6yXIgpqGmszmpgw5bDlXhrQYmhpMpUUUMVmmmXiAhbbTW2sRQUqBRAGms5EV5WMyRDRnKthqgWpTKSMuasFi24qg5A6QNzEMo7ygOQRJGg5WEOVoOQCNoZW8yohFDorKqVyoigoMArWZVpgYcqC0QqUmZoKwEOVoFMo0VghWQs3QM1CgatNatZUDoHV2IcQwtDSYkyLCS0scCeMse4R1C85gsACHUcSxxpmo572sJEhoIGeOEkW42XL+OdhYurWDqed9F+WlFNrqj6bi3yeGD5XOZObrfgufTOOpPfSxFdzSyNwupkklsy4iZgHQnVdkWocdlxVuj09LBYfxGNoMDaVMmwzRmN3Oc4+Z2l78uFvQVcUA4kCQLOjhGhjt9l4DAY0F+RrnAkXfzP8/yvabEIbTyOBdqcxFiD+4/VcM5ts7owVHWZCp4Q20y2Yu20c/5oo59k1JNHNyQcNMqVYQc11oOR0ZIMHKy5LeKOao1uqeSRajJ9Jhc6sPSjq/r2WH4wjh+uukc1D5Imi4OR+BtzliUgca70/miG+q48foedwofKi16OT7aOsHLL3pCnVPX9FPnb39x901ypkT9JyR62O51RestatOprQ5NlZpQ3FMMoq3UEDabF2laIRGUUTw0xKIsHLRK25iooKoCVFohRFiGcisMR4UDVVF0BLUJzU44Jd4SYpIE1qK1ioNWgkLRZYh2W3IDiixMYBCpz0Br1aVici3O4c0vXwtN4IfTY4ERdoNuUxI9ExlVtajILPm20dknCVi0k+G4l7HX3h+Un8wmD78V6bY+1nFoAE7zR2bzsf0XZ2pswVqZaRfzNPJw09Dp6rzWzMSGOg2ggG0QZuD7FZT+z0eCWSo9hh6/pJj05zw4ILnnMRp1HUadeHui7OriOkwDyAiwHfunMWW8okAcv5wWNWdmjz+KxzgYb+5SLcXU689J9OqY2li2iQ2De949NLpOpjWRM9NZM8iirC0uh2linHj373Aso0HNI0voYHrH36LGG0n7/wA66LbqxPpA0NreyEgbDMeNCDMxzI4z17ojG2gX1n6Xtp2tpxSmbhaDJsI7SOPsqr4kNGv7a6XCtIizeK73v0nr2StJxc7KO38HNJYjaX6xy99Vexq58TjBP+O6HHQRmd35cgT7yfSIS9Vk9uyZxTiWHlx0SL6lh3M/soxpmuR2dnummOkj0RiUps5pDL6HeHqjuK6E9Hi+odTYRtQLYqAoAarCqzJTYxIULggeIseIixuQR7kPMqmVYCLJuyKKlEDHBUWvFScqOcqyHmMuqrBegByIEnsVtmi5UCqyFWKZUiphAFl1NRoRGqilsWNJbaxGgKBqKDEwKasU1olUHpUGioXlvi/Z0FtVliTkdyJFw49eHoF6ovCR2rQD6YBIAzNknTQg/dTLo24XU1RwdnbaJAB3Yblv+bNN/ceyYxW03k5c0F2YiDNo05oNTZFJlVrhUb4Z3Xb4BbaQeoBHe56LrYfDYUsJZVLqg0DuNtWmTmUqOuj0W9nmv9OgkucY5c1jZmFNW98oJ4zN9U7WJeC3v/PqvWbC2K1lBjnkAQCLxPSQDvaxa6Ft0JrycdmzHEboIj294QTs6oLmOkX/AGXpcdtHKN1kNHEQXexXIq48lpcfKOLtfUJuIZnFxGOLLQZ1mRy6LkOxZJseZve3aE5j8exxILrXNhP+ElgaRqHcBvJ1OnaFUYmU5jGHpZnAff8All26OHBG6ND20+65WzsDiC/K1uUmSXVGuDRAsJ1PoFz9s7ZxWHqGnUptBiWuaXEObzaZ5+3JOUb6FDlSPUV8Tuxx4ib6pJta8crfyy8zs34ndP8AWDoPGxH2BH1XZpYhlWSxxI9vobrNwa7NlyJ9HqKO0W2HIR9FWL2vRpQXOidBqe3VeYZtDLIYx7j/AGsLz6wDCdwO1aoN8NVINjNJ37ISZnP25f8AQ2/4sp/hp1HdYgLr4TENqMDxoZ9CLELg4/b7WNmrgqmX8xByjqRFvdGwW3aQpOqHcb5iIMj0VpM5+Tjg4/Dwdl4uswsOqrHiJnA2HWpS3ilTxCgExnMolcyiZWQ8GrXhIbaqv5hFopSRoMWmgIJrKvHRkgzSGpWXPSrsShGuUnJCfIhhz1RrJfOVTnKXIjMOay02slJVgqbZObGHVFkVELMqlFshyYfxFyMbiK2MqjD02ZMmYkudlaGgxdwkgmNAJM3XQpXcB1+gufokMA97fEqQAHEjMehJ1j+4+6vjs7fSq02cjGP+WqZarBJvLXB4jXvyQHbUw5u0X6n3t/NEptt76tTdJcZMG5kmJj2XV2R8NsDQazQ9xndIBAB59fsrlrydMuZRWxbCYvfMGZ5G/rzTu1fiqrFOnTp1CKeYPhjy0mLGQLwD7p3D7DosdmYzKehP6p2VklTsyn6tY1FHIwu0MQ4b9KrE6EfYOIj666JLF08fWeN2nRZ3a53ckzfsvSQqyp5MwfqZnDwvwteatVzzxgAeknT0XoMLhmUhuNj3J9ysBqIAnbM3OcuwvzJCQ2zgG4mnldYiS13I9eYPEduSYLSraxFMSUk7R4HG7FdScG1BEzlIu09j+lijYMuow8ND2tO80gG3O4/wvbYnANqsLXiQfcHg4HgQvL4vZ1TDPvvNJhrogOH5TwDo4fdWtHdCWWn2enwWMbUY1zDukWjh06EJqV47DV3YZwqU5dSed+meH9w5OH+V7Og9r2te27XAOHCx5hNIxlw0zOUrzG2dihhtajUIDmt0pvJ5cGn6ExxC9WShV2BwLXCWuBaRzBTxKh8XYOiQQCOyIGLn7MaaT3U3GYiD+Zh8r/36ghdaEo7HPiSdrpgMqptNGeFAVdIzxQLwlaPCiQ6QMrDiilqA4LPE58SSqJRWUSo+iliLFgCVUpgUFTsOjEMGADlRKYGGWjhUsQwYlKvMmvlll+GKeIYMCCt06RcYH85nstUcIXGB1/8ApPIJ4ObTBYwZ6jgJ1ADebj+FttNTGnJNG3HwZd6Ry6dcmo5rAQ1jHOcfxVHEZQDybLrDpe6Tfh3uY1nla3NM3JJdcgJqvUfh7geIaroe42ykbwDW6Aa26DVM0H52k5S2CQZi5gEuEcL/AEKpdnXN48fw6E8Pg2tG6I+57nimmUkXwkanh01E44wvbAGmqZRumjSWqVO6rEvBA24VDfQTzqgCXLydENIbggVPDo/yizTeUxQMqkkVGKoWODWvlIT+VSq5tk6ReIiKKxi8OxzS1wDmmxB/mvVHrV2MBLjAHErNJuc/VFCxfg8hicP8u8McC9jwchPGNWu/uAI7gzzA9BspoFFrWiA0kAAzAO9r6pra2xRWpOpuIB1YT+GoLsP6HoSuV8MV5ABkahzTq17TDm/cLOqf9mzeUafg7Aw5PBD+WPJdnOMsBIHEZdVu4pGLicna2EqBralNuapSM5f9xh81PvaR1HVC2dt0V3yJaN5pYQAWukTmm4ggiOq7RrhxXA29scVJq0HeHXaAQ78L40bVEX5B2o6iyxcd2maKWqe0dN7pKjqLjoEh8OUqzaDRXINQF0kGRdxIv2XcwD3PdkDbmRrEW1T80znZzu/3Vron4cm73lrjcgNBAm4vPKFFOMvozqX0KuKx4d1YpGEWjTVdmpoMshuCYNNZNGLp0FFUmLZaEelh82iDWw5B9SPZDTGRoC2WhRmGPALOIBAR0thQJ0SjMwZcJiBYT+3NcnEVMRH9FtNzr2qOcztlcGuE9xCc/wD21WMFR9OmBGbJNSrwt4kNYNI8pQknG0xwp99DeKHhAMpgB7rkm+QcHEcSeDdLE91qFMNHckkm5J4uJ4lQU202hskni5zi57jxc9xu5x5obWOceQUaRUp3rwC2zhHVKLgzzAZ2f9Tbx6iR6rmfCdevVoudXZ4ZL3NawhwMNsXHNe5n2XqGNDGXuhuAkE2JEjtwVuJWLa/BdlEBMsiERzBCG3TS2k+kwhKiEq0RsO0Cw9sKn4kAGORN7CAksA4uqSTabIf4VT8GcRTedFKeIIsV1DSBLhEFpiCcpNyAeOsEjmI5pX5cSZixDbiJkTY8QlKLKoXqPy3Oh0R8PXgLdbISacglsP3TNuh9ChUq7CdAPMbkCw4kG6mmJtKhh2Kslalf1OqQ2jiwHQw3DM0z+IkQ0DjxW6m0XtvALvNB5RFuGsfVN6CUisVTc9zZ8rstuxMhO4auWaRZ2W95JdoToFMHWJbe1pHQnUFZfQDGucLZj4kTyEZ47cOiqJqlorGOqPeQWkhrnCRMS0w0zyPNedxVYUqriXfja94BEyPPxsbCRxldfG4hppamLRbQzokK+xxVaxwOZzRBEbjhweRxI5JUm7Jxxd/Z3jinGnIaQXaDSbeUA9ZGYxJm0BarUZ3WwSMs3vdug6ffVeefhqlIBrXufJAIL4LBFwOnQQu0wtY1pZqSS7oREwL8SVakpExaegWDrOzaSMwFup07wm6NAhr5aCZsJ0E6LjnFBtUgW/Ffhyt6lapfEBDsrQXHWyUf0F1s7HiBrRmbB5C/qmKOIhzXA5XAi/OLg/ZcJ+PeSbXPNYqUi8n+pEawraBOvB28TisQ95cKlMAnTJOluai89/qFNtvENrcVFW/sVo7+HrF7od+wXSZgALrn0sPUeGtaRLQJcYvGpgcz6X6K/wDUmguY55lp8rQZBF0oxQWg9Q9FVy3TkR73WGbWY9ps4Gxa/Lc9HDrIvroj4XFlzIMAbwDgOY1J4ckNIqKTZVGplEo9N4drGpPvdJvqy0tA3mg9QekjigNw9ZozEGCC4Anj+WeASTY8dnUfiGtsCJSFWpnaTaxN+nL7e6Qw5fUccwA3Xa2MjSeiNSZkEyJYdIOXLN2m83Wbb6Ip30GbTAInjoQbHojUGOzCJIm4JA01JHqFzMFjWOeC1xDLgtgTEcLxM8V1MVWJDnMy5i2JMybRJgiD2VxhEdJC+0MM4VCYtJIg8BEjvdbr1oa0hpYXXAINhzvfp1haJMNiQ6AH3PuEm/aGd29BDLb2vL2SaUevI1FB6FRxdpuiDJ78vb3T1emKlUTZuUCREiLfaPZefO2ozQQOAWBtcSCTIi8JJl9aPSNqEaAkQZPYwL80TGgQI0O9bWIIXMG32BoNwNAIlJYvFnzTxkK5aRCezWPpVHtblENh4P5py7ovpdU/AloaSC1paQTmHmDYs3lM/RHwuMBYSZzG4/dFbXDmzcxwPdTSSryU78CeFqVBLnAtBygA3EDQT0AC6tAhzSCRzEi4PRYqnNlLtBwHHog4uscoy7rQfVUko7fRCVJjWEwwbULrukRcqPpNEkhpMkyQCfdKfPxZ17SIVU3vdJLSBl8QW/D+bt1Vpx8C8BH4xrbgNjqAqq4MOYXtyzY35cguVVxtV274JLcwYHASCSJaB1IIMJ3A4lx3S02zTbTL5p7SlJWNSVC9HEOyQ9oBmBHJbr41rTk5gT+yJjqRDwTOgcOxMA9lzauAdJcGOIOYzBIOXWD0WMk10KU3WjDnmCMtgZ7jkmcLtAFojc/DEcETBUnvaSW7sC/Q2B+h9l0MFswAuDoJAzEchEyfQj3VKGS0GVi9OpRJNpMWQatdrWkNaQT6hdjFbPAaYEEDMY1A4E+4XOGFABLs05nMy2BzBhdfMRF8o9ei0cKVIltVo4mFDHVCHAkldLZmxgxz3EWFwCinDQ8AMlzjlHASNb9OM6Inzpc0gAki1hrafeBMclhHjltMzh27F6mKpjdDb6klShRlxMANIWKdPOZOv6C5J6QukJG6GmRIIA3hlAm3SR7oUZM0TaOQ/YBJMNH89Faa+b5Ex6qJU/sLQ5h8a0th8tAIdbUkB3/t+spvZ1NhLqmW8OA0kg0y2Cfb6q1FvxuykrRK+EaAwMEMz031BecrWMENvrLTfkUpsaq1lE0t6xqDvmpZLHv0VqK3pjUUzB21QovILXBphpgA2FQGDfUNBvzKOfiOmWsEOIADnDLP/LAgX4un0Kiizc2roXIqViG09rshgaDcPbe26arnAexCF8wMsc1aizk92adROVS2dyPFdzAseWkSLQookpPJGV3I3i9ovYBYWtOq5OKw5qON4zQSQooseOcpcjtmS/kaC43YtPIXXhsD1sJ+qUbs9jHtIcYiYUUWkm49HSujLBNbMSY0DeGvJTGOkySe3DVRRc6+T2cdbQCptUssuphsWTS5SooujE7V5OhgKNxmJInmi47DgSZMcuSii1j8uzN7YBzdy3AJPD7VhoDmyAKjHX8zDo33Lj6NUUVydK0KS0L7KaQx+hLnU3jkxzHeYehIHojisTiM4ADJdLRxa4Q4esu+nJRRRm9IzXSYw90hhfO62HlvmMHda2bWFr9OS84z4pYX02EPzMGMabAg+KwtYAZ4akwFai0b8jrwd3A4nNRyAOnJQBJPFj8xjk2LAW9ZTGJxAHiGDvUxSGn+01k+7VFFKmwaEcZtwufUAaQKlNrBpOcBjS43sNw+6ap4ltMMyiSKvjHgPLEeqiibk6smSqNijNpEVaQAJDKz67tJIdlAaPYknqETA4nw/DGWTT8UjQSXtaBPLyAcbKlFi+SSr9MnpJ/Zqm/K0scHHNSDHGR5s4dujgN1up4lLvxzGhzAHTVMPcYJ8OZczXVxieg1UUW2TOrBBP8AU2i0aKKKLOkUf//Z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1276" name="AutoShape 12" descr="http://bulgarian.cri.cn/1/2008/03/14/%20/mmsource/images/2008/03/14/shizishiz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1278" name="AutoShape 14" descr="http://bulgarian.cri.cn/1/2008/03/14/%20/mmsource/images/2008/03/14/shizishiz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5" name="Контейнер за съдържание 14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772400" cy="1215923"/>
          </a:xfrm>
        </p:spPr>
        <p:txBody>
          <a:bodyPr>
            <a:normAutofit fontScale="62500" lnSpcReduction="20000"/>
          </a:bodyPr>
          <a:lstStyle/>
          <a:p>
            <a:endParaRPr lang="en-US" b="1" dirty="0" smtClean="0"/>
          </a:p>
          <a:p>
            <a:r>
              <a:rPr lang="bg-BG" sz="4700" b="1" dirty="0" smtClean="0"/>
              <a:t>	Растенията </a:t>
            </a:r>
            <a:r>
              <a:rPr lang="bg-BG" sz="4700" b="1" dirty="0" smtClean="0"/>
              <a:t>сами си изграждат необходимите им хранителни </a:t>
            </a:r>
            <a:r>
              <a:rPr lang="bg-BG" sz="4700" b="1" dirty="0" smtClean="0"/>
              <a:t>вещества.</a:t>
            </a:r>
            <a:endParaRPr lang="bg-BG" sz="4700" b="1" dirty="0" smtClean="0"/>
          </a:p>
          <a:p>
            <a:endParaRPr lang="bg-BG" dirty="0"/>
          </a:p>
        </p:txBody>
      </p:sp>
      <p:sp>
        <p:nvSpPr>
          <p:cNvPr id="16" name="Контейнер за съдържание 15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772400" cy="1215923"/>
          </a:xfrm>
        </p:spPr>
        <p:txBody>
          <a:bodyPr>
            <a:normAutofit fontScale="62500" lnSpcReduction="20000"/>
          </a:bodyPr>
          <a:lstStyle/>
          <a:p>
            <a:endParaRPr lang="en-US" b="1" dirty="0" smtClean="0"/>
          </a:p>
          <a:p>
            <a:r>
              <a:rPr lang="bg-BG" sz="4700" b="1" dirty="0" smtClean="0"/>
              <a:t>	Животните </a:t>
            </a:r>
            <a:r>
              <a:rPr lang="bg-BG" sz="4700" b="1" dirty="0" smtClean="0"/>
              <a:t>и човекът не могат да съществуват без </a:t>
            </a:r>
            <a:r>
              <a:rPr lang="bg-BG" sz="4700" b="1" dirty="0" smtClean="0"/>
              <a:t>растенията.</a:t>
            </a:r>
            <a:endParaRPr lang="bg-BG" sz="4700" b="1" dirty="0" smtClean="0"/>
          </a:p>
          <a:p>
            <a:endParaRPr lang="bg-BG" dirty="0"/>
          </a:p>
        </p:txBody>
      </p:sp>
      <p:sp>
        <p:nvSpPr>
          <p:cNvPr id="17" name="Контейнер за съдържание 16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772400" cy="1215923"/>
          </a:xfrm>
        </p:spPr>
        <p:txBody>
          <a:bodyPr>
            <a:normAutofit fontScale="25000" lnSpcReduction="20000"/>
          </a:bodyPr>
          <a:lstStyle/>
          <a:p>
            <a:endParaRPr lang="en-US" b="1" dirty="0" smtClean="0"/>
          </a:p>
          <a:p>
            <a:endParaRPr lang="en-US" sz="16000" b="1" dirty="0" smtClean="0"/>
          </a:p>
          <a:p>
            <a:r>
              <a:rPr lang="bg-BG" sz="11200" b="1" dirty="0" smtClean="0"/>
              <a:t>	Животните </a:t>
            </a:r>
            <a:r>
              <a:rPr lang="bg-BG" sz="11200" b="1" dirty="0" smtClean="0"/>
              <a:t>и човекът сами изработват необходимите им за живота хранителни </a:t>
            </a:r>
            <a:r>
              <a:rPr lang="bg-BG" sz="11200" b="1" dirty="0" smtClean="0"/>
              <a:t>вещества.</a:t>
            </a:r>
            <a:endParaRPr lang="bg-BG" sz="11200" b="1" dirty="0" smtClean="0"/>
          </a:p>
          <a:p>
            <a:endParaRPr lang="bg-BG" sz="16000" dirty="0"/>
          </a:p>
        </p:txBody>
      </p:sp>
      <p:sp>
        <p:nvSpPr>
          <p:cNvPr id="18" name="Titre 1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1557338"/>
          </a:xfrm>
        </p:spPr>
        <p:txBody>
          <a:bodyPr>
            <a:normAutofit/>
          </a:bodyPr>
          <a:lstStyle/>
          <a:p>
            <a:r>
              <a:rPr lang="bg-BG" sz="4000" b="1" dirty="0" smtClean="0"/>
              <a:t>Кое твърдение </a:t>
            </a:r>
            <a:r>
              <a:rPr lang="bg-BG" sz="4000" b="1" dirty="0" smtClean="0">
                <a:solidFill>
                  <a:srgbClr val="FF0000"/>
                </a:solidFill>
              </a:rPr>
              <a:t>НЕ</a:t>
            </a:r>
            <a:r>
              <a:rPr lang="bg-BG" sz="4000" b="1" dirty="0" smtClean="0"/>
              <a:t> е вярно</a:t>
            </a:r>
            <a:r>
              <a:rPr lang="en-US" sz="4000" b="1" dirty="0" smtClean="0"/>
              <a:t>?</a:t>
            </a:r>
            <a:endParaRPr lang="fr-CA" sz="4000" b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онтейнер за съдържание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bg-BG" sz="3600" b="1" dirty="0" smtClean="0"/>
              <a:t>з</a:t>
            </a:r>
            <a:r>
              <a:rPr lang="bg-BG" sz="3600" b="1" dirty="0" smtClean="0"/>
              <a:t>ърно  </a:t>
            </a:r>
            <a:r>
              <a:rPr lang="bg-BG" b="1" dirty="0" smtClean="0"/>
              <a:t>  </a:t>
            </a:r>
            <a:r>
              <a:rPr lang="bg-BG" dirty="0" smtClean="0"/>
              <a:t>       </a:t>
            </a:r>
            <a:r>
              <a:rPr lang="bg-BG" sz="3600" b="1" dirty="0" smtClean="0"/>
              <a:t>кокошка </a:t>
            </a:r>
            <a:r>
              <a:rPr lang="bg-BG" b="1" dirty="0" smtClean="0"/>
              <a:t>         </a:t>
            </a:r>
            <a:r>
              <a:rPr lang="bg-BG" sz="3600" b="1" dirty="0" smtClean="0"/>
              <a:t>лисица</a:t>
            </a:r>
            <a:endParaRPr lang="bg-BG" sz="3600" b="1" dirty="0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трева </a:t>
            </a:r>
            <a:r>
              <a:rPr lang="bg-BG" sz="3600" b="1" dirty="0" smtClean="0"/>
              <a:t>           агне  </a:t>
            </a:r>
            <a:endParaRPr lang="bg-BG" sz="3600" b="1" dirty="0"/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8673008" cy="1215923"/>
          </a:xfrm>
        </p:spPr>
        <p:txBody>
          <a:bodyPr/>
          <a:lstStyle/>
          <a:p>
            <a:r>
              <a:rPr lang="bg-BG" sz="3600" b="1" dirty="0" smtClean="0"/>
              <a:t>листа </a:t>
            </a:r>
            <a:r>
              <a:rPr lang="bg-BG" b="1" dirty="0" smtClean="0"/>
              <a:t>          </a:t>
            </a:r>
            <a:r>
              <a:rPr lang="bg-BG" sz="3600" b="1" dirty="0" smtClean="0"/>
              <a:t>листна </a:t>
            </a:r>
            <a:r>
              <a:rPr lang="bg-BG" sz="3600" b="1" dirty="0" smtClean="0"/>
              <a:t>въшка </a:t>
            </a:r>
            <a:r>
              <a:rPr lang="bg-BG" sz="3600" b="1" dirty="0" smtClean="0"/>
              <a:t>          калинка</a:t>
            </a:r>
            <a:endParaRPr lang="bg-BG" sz="3600" b="1" dirty="0"/>
          </a:p>
        </p:txBody>
      </p:sp>
      <p:sp>
        <p:nvSpPr>
          <p:cNvPr id="4098" name="Titre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bg-BG" sz="3600" b="1" dirty="0" smtClean="0"/>
              <a:t>В коя </a:t>
            </a:r>
            <a:r>
              <a:rPr lang="bg-BG" sz="3600" b="1" dirty="0" smtClean="0"/>
              <a:t>хранителна </a:t>
            </a:r>
            <a:r>
              <a:rPr lang="bg-BG" sz="3600" b="1" dirty="0" smtClean="0"/>
              <a:t>верига връзката между растение и животно е пряка? </a:t>
            </a:r>
            <a:endParaRPr lang="fr-CA" sz="3600" b="1" dirty="0" smtClean="0"/>
          </a:p>
        </p:txBody>
      </p:sp>
      <p:sp>
        <p:nvSpPr>
          <p:cNvPr id="6" name="Стрелка надясно 5"/>
          <p:cNvSpPr/>
          <p:nvPr/>
        </p:nvSpPr>
        <p:spPr>
          <a:xfrm>
            <a:off x="2843808" y="2132856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Стрелка надясно 6"/>
          <p:cNvSpPr/>
          <p:nvPr/>
        </p:nvSpPr>
        <p:spPr>
          <a:xfrm>
            <a:off x="5508104" y="2132856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Стрелка надясно 8"/>
          <p:cNvSpPr/>
          <p:nvPr/>
        </p:nvSpPr>
        <p:spPr>
          <a:xfrm>
            <a:off x="2843808" y="3501008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Стрелка надясно 12"/>
          <p:cNvSpPr/>
          <p:nvPr/>
        </p:nvSpPr>
        <p:spPr>
          <a:xfrm>
            <a:off x="6588224" y="4797152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Стрелка надясно 13"/>
          <p:cNvSpPr/>
          <p:nvPr/>
        </p:nvSpPr>
        <p:spPr>
          <a:xfrm>
            <a:off x="2699792" y="4797152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6" name="Картина 15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sp>
        <p:nvSpPr>
          <p:cNvPr id="18" name="Текстово поле 17"/>
          <p:cNvSpPr txBox="1"/>
          <p:nvPr/>
        </p:nvSpPr>
        <p:spPr>
          <a:xfrm>
            <a:off x="5724128" y="6597352"/>
            <a:ext cx="341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 контейнер 7"/>
          <p:cNvSpPr>
            <a:spLocks noGrp="1"/>
          </p:cNvSpPr>
          <p:nvPr>
            <p:ph type="body" idx="10"/>
          </p:nvPr>
        </p:nvSpPr>
        <p:spPr>
          <a:xfrm>
            <a:off x="310896" y="188640"/>
            <a:ext cx="8833104" cy="759180"/>
          </a:xfrm>
        </p:spPr>
        <p:txBody>
          <a:bodyPr>
            <a:noAutofit/>
          </a:bodyPr>
          <a:lstStyle/>
          <a:p>
            <a:r>
              <a:rPr lang="bg-BG" sz="4000" b="1" dirty="0" smtClean="0"/>
              <a:t>Какви видове движения извършват показаните животни?</a:t>
            </a:r>
            <a:endParaRPr lang="bg-BG" sz="4000" b="1" dirty="0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х</a:t>
            </a:r>
            <a:r>
              <a:rPr lang="bg-BG" sz="3600" b="1" dirty="0" smtClean="0"/>
              <a:t>одене, бягане;</a:t>
            </a:r>
            <a:endParaRPr lang="bg-BG" sz="3600" b="1" dirty="0"/>
          </a:p>
        </p:txBody>
      </p:sp>
      <p:sp>
        <p:nvSpPr>
          <p:cNvPr id="15" name="Контейнер за съдържание 1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п</a:t>
            </a:r>
            <a:r>
              <a:rPr lang="bg-BG" sz="3600" b="1" dirty="0" smtClean="0"/>
              <a:t>одскоци;</a:t>
            </a:r>
            <a:endParaRPr lang="bg-BG" sz="3600" b="1" dirty="0"/>
          </a:p>
        </p:txBody>
      </p:sp>
      <p:sp>
        <p:nvSpPr>
          <p:cNvPr id="16" name="Контейнер за съдържание 1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п</a:t>
            </a:r>
            <a:r>
              <a:rPr lang="bg-BG" sz="3600" b="1" dirty="0" smtClean="0"/>
              <a:t>ълзене;</a:t>
            </a:r>
            <a:endParaRPr lang="bg-BG" sz="3600" b="1" dirty="0"/>
          </a:p>
        </p:txBody>
      </p:sp>
      <p:sp>
        <p:nvSpPr>
          <p:cNvPr id="17" name="Контейнер за съдържание 1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плуване;</a:t>
            </a:r>
            <a:endParaRPr lang="bg-BG" sz="3600" b="1" dirty="0"/>
          </a:p>
        </p:txBody>
      </p:sp>
      <p:sp>
        <p:nvSpPr>
          <p:cNvPr id="35" name="Контейнер за съдържание 34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л</a:t>
            </a:r>
            <a:r>
              <a:rPr lang="bg-BG" sz="3600" b="1" dirty="0" smtClean="0"/>
              <a:t>етене.</a:t>
            </a:r>
            <a:endParaRPr lang="bg-BG" sz="3600" b="1" dirty="0"/>
          </a:p>
        </p:txBody>
      </p:sp>
      <p:pic>
        <p:nvPicPr>
          <p:cNvPr id="14342" name="Picture 6" descr="Green geck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348880"/>
            <a:ext cx="2520280" cy="2376264"/>
          </a:xfrm>
          <a:prstGeom prst="rect">
            <a:avLst/>
          </a:prstGeom>
          <a:noFill/>
        </p:spPr>
      </p:pic>
      <p:pic>
        <p:nvPicPr>
          <p:cNvPr id="14344" name="Picture 8" descr="http://animals.phillipmartin.info/animal_snake.gif"/>
          <p:cNvPicPr>
            <a:picLocks noChangeAspect="1" noChangeArrowheads="1"/>
          </p:cNvPicPr>
          <p:nvPr/>
        </p:nvPicPr>
        <p:blipFill>
          <a:blip r:embed="rId7" cstate="print"/>
          <a:srcRect r="55" b="4818"/>
          <a:stretch>
            <a:fillRect/>
          </a:stretch>
        </p:blipFill>
        <p:spPr bwMode="auto">
          <a:xfrm>
            <a:off x="4067944" y="4293096"/>
            <a:ext cx="2376264" cy="2304256"/>
          </a:xfrm>
          <a:prstGeom prst="rect">
            <a:avLst/>
          </a:prstGeom>
          <a:noFill/>
        </p:spPr>
      </p:pic>
      <p:pic>
        <p:nvPicPr>
          <p:cNvPr id="34" name="Контейнер за съдържание 3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sp>
        <p:nvSpPr>
          <p:cNvPr id="36" name="Текстово поле 35"/>
          <p:cNvSpPr txBox="1"/>
          <p:nvPr/>
        </p:nvSpPr>
        <p:spPr>
          <a:xfrm>
            <a:off x="5724128" y="6597352"/>
            <a:ext cx="341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bg-BG" sz="4000" b="1" dirty="0" smtClean="0"/>
              <a:t>Свържете начина на движение със съответното животно</a:t>
            </a:r>
            <a:endParaRPr lang="fr-CA" sz="4000" b="1" dirty="0" smtClean="0"/>
          </a:p>
        </p:txBody>
      </p:sp>
      <p:sp>
        <p:nvSpPr>
          <p:cNvPr id="7" name="Релефна рамка 6"/>
          <p:cNvSpPr/>
          <p:nvPr/>
        </p:nvSpPr>
        <p:spPr>
          <a:xfrm>
            <a:off x="3995936" y="5229200"/>
            <a:ext cx="2088232" cy="720080"/>
          </a:xfrm>
          <a:prstGeom prst="bevel">
            <a:avLst/>
          </a:prstGeom>
          <a:solidFill>
            <a:srgbClr val="E35C06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бяга</a:t>
            </a:r>
            <a:endParaRPr lang="bg-BG" sz="3600" b="1" dirty="0"/>
          </a:p>
        </p:txBody>
      </p:sp>
      <p:sp>
        <p:nvSpPr>
          <p:cNvPr id="8" name="Релефна рамка 7"/>
          <p:cNvSpPr/>
          <p:nvPr/>
        </p:nvSpPr>
        <p:spPr>
          <a:xfrm>
            <a:off x="6876256" y="5229200"/>
            <a:ext cx="2088232" cy="720080"/>
          </a:xfrm>
          <a:prstGeom prst="bevel">
            <a:avLst/>
          </a:prstGeom>
          <a:solidFill>
            <a:srgbClr val="E35C06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скача</a:t>
            </a:r>
            <a:endParaRPr lang="bg-BG" sz="3600" b="1" dirty="0"/>
          </a:p>
        </p:txBody>
      </p:sp>
      <p:sp>
        <p:nvSpPr>
          <p:cNvPr id="9" name="Релефна рамка 8"/>
          <p:cNvSpPr/>
          <p:nvPr/>
        </p:nvSpPr>
        <p:spPr>
          <a:xfrm>
            <a:off x="1187624" y="5229200"/>
            <a:ext cx="2088232" cy="720080"/>
          </a:xfrm>
          <a:prstGeom prst="bevel">
            <a:avLst/>
          </a:prstGeom>
          <a:solidFill>
            <a:srgbClr val="E35C06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пълзи</a:t>
            </a:r>
            <a:endParaRPr lang="bg-BG" sz="3600" b="1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3635896" y="191683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sz="3600" b="1" i="1" dirty="0" smtClean="0">
                <a:solidFill>
                  <a:srgbClr val="00B050"/>
                </a:solidFill>
              </a:rPr>
              <a:t>жаба</a:t>
            </a:r>
            <a:endParaRPr lang="bg-BG" sz="3600" b="1" i="1" dirty="0">
              <a:solidFill>
                <a:srgbClr val="00B050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6300192" y="1844824"/>
            <a:ext cx="1250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sz="40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</a:t>
            </a:r>
          </a:p>
        </p:txBody>
      </p:sp>
      <p:sp>
        <p:nvSpPr>
          <p:cNvPr id="12" name="Правоъгълник 11"/>
          <p:cNvSpPr/>
          <p:nvPr/>
        </p:nvSpPr>
        <p:spPr>
          <a:xfrm>
            <a:off x="1547664" y="2132856"/>
            <a:ext cx="1542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sz="44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змия</a:t>
            </a:r>
          </a:p>
        </p:txBody>
      </p:sp>
      <p:sp>
        <p:nvSpPr>
          <p:cNvPr id="13" name="Правоъгълник 12"/>
          <p:cNvSpPr/>
          <p:nvPr/>
        </p:nvSpPr>
        <p:spPr>
          <a:xfrm rot="905353">
            <a:off x="5970736" y="3861048"/>
            <a:ext cx="1643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sz="4000" b="1" dirty="0" smtClean="0">
                <a:latin typeface="Times New Roman" pitchFamily="18" charset="0"/>
                <a:cs typeface="Times New Roman" pitchFamily="18" charset="0"/>
              </a:rPr>
              <a:t>охлюв</a:t>
            </a:r>
          </a:p>
        </p:txBody>
      </p:sp>
      <p:sp>
        <p:nvSpPr>
          <p:cNvPr id="14" name="Правоъгълник 13"/>
          <p:cNvSpPr/>
          <p:nvPr/>
        </p:nvSpPr>
        <p:spPr>
          <a:xfrm rot="228135">
            <a:off x="3106063" y="3784850"/>
            <a:ext cx="2040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sz="4400" b="1" dirty="0" smtClean="0">
                <a:solidFill>
                  <a:srgbClr val="7030A0"/>
                </a:solidFill>
                <a:latin typeface="Monotype Corsiva" pitchFamily="66" charset="0"/>
              </a:rPr>
              <a:t>скакалец</a:t>
            </a:r>
          </a:p>
        </p:txBody>
      </p:sp>
      <p:sp>
        <p:nvSpPr>
          <p:cNvPr id="15" name="Правоъгълник 14"/>
          <p:cNvSpPr/>
          <p:nvPr/>
        </p:nvSpPr>
        <p:spPr>
          <a:xfrm rot="20247459">
            <a:off x="7563144" y="2800161"/>
            <a:ext cx="12795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sz="4000" b="1" dirty="0" smtClean="0">
                <a:solidFill>
                  <a:srgbClr val="0070C0"/>
                </a:solidFill>
                <a:latin typeface="Monotype Corsiva" pitchFamily="66" charset="0"/>
              </a:rPr>
              <a:t>сърна</a:t>
            </a:r>
          </a:p>
        </p:txBody>
      </p:sp>
      <p:sp>
        <p:nvSpPr>
          <p:cNvPr id="16" name="Правоъгълник 15"/>
          <p:cNvSpPr/>
          <p:nvPr/>
        </p:nvSpPr>
        <p:spPr>
          <a:xfrm>
            <a:off x="4283968" y="2924944"/>
            <a:ext cx="1544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sz="4000" b="1" dirty="0" smtClean="0">
                <a:solidFill>
                  <a:srgbClr val="C00000"/>
                </a:solidFill>
                <a:latin typeface="+mj-lt"/>
              </a:rPr>
              <a:t>гущер</a:t>
            </a:r>
          </a:p>
        </p:txBody>
      </p:sp>
      <p:sp>
        <p:nvSpPr>
          <p:cNvPr id="17" name="Правоъгълник 16"/>
          <p:cNvSpPr/>
          <p:nvPr/>
        </p:nvSpPr>
        <p:spPr>
          <a:xfrm rot="20451756">
            <a:off x="1275768" y="3687976"/>
            <a:ext cx="1390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sz="4000" b="1" dirty="0" smtClean="0">
                <a:solidFill>
                  <a:srgbClr val="0070C0"/>
                </a:solidFill>
                <a:latin typeface="Georgia" pitchFamily="18" charset="0"/>
              </a:rPr>
              <a:t>заек</a:t>
            </a:r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5724128" y="6597352"/>
            <a:ext cx="341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Росица Георгиева, СОУ “Крум Попов, гр. Левски</a:t>
            </a:r>
            <a:endParaRPr lang="bg-BG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1"/>
  <p:tag name="CHOICESCOUNT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3"/>
  <p:tag name="CHOICESCOUNT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5"/>
  <p:tag name="CORRECTANSW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3"/>
  <p:tag name="CHOICESCOUNT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heme/theme1.xml><?xml version="1.0" encoding="utf-8"?>
<a:theme xmlns:a="http://schemas.openxmlformats.org/drawingml/2006/main" name="14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MultipleChoice</Type>
  <ChoicesCount>4</ChoicesCount>
  <Orientation>Right</Orientation>
</Layout>
</file>

<file path=customXml/item10.xml><?xml version="1.0" encoding="utf-8"?>
<Layout>
  <Type>MultipleChoice</Type>
  <ChoicesCount>3</ChoicesCount>
  <Orientation>Left</Orientation>
</Layout>
</file>

<file path=customXml/item11.xml><?xml version="1.0" encoding="utf-8"?>
<Layout>
  <Type>YesNo</Type>
  <ChoicesCount>2</ChoicesCount>
  <Orientation>Right</Orientation>
</Layout>
</file>

<file path=customXml/item12.xml><?xml version="1.0" encoding="utf-8"?>
<Layout>
  <Type>Drawing</Type>
  <ChoicesCount>0</ChoicesCount>
  <Orientation>Left</Orientation>
</Layout>
</file>

<file path=customXml/item13.xml><?xml version="1.0" encoding="utf-8"?>
<Layout>
  <Type>MultipleChoice</Type>
  <ChoicesCount>4</ChoicesCount>
  <Orientation>Left</Orientation>
</Layout>
</file>

<file path=customXml/item14.xml><?xml version="1.0" encoding="utf-8"?>
<Layout>
  <Type>MultipleChoice</Type>
  <ChoicesCount>3</ChoicesCount>
  <Orientation>TopStacked</Orientation>
</Layout>
</file>

<file path=customXml/item15.xml><?xml version="1.0" encoding="utf-8"?>
<Layout>
  <Type>MultipleChoice</Type>
  <ChoicesCount>3</ChoicesCount>
  <Orientation>Left</Orientation>
</Layout>
</file>

<file path=customXml/item16.xml><?xml version="1.0" encoding="utf-8"?>
<Layout>
  <Type>YesNo</Type>
  <ChoicesCount>2</ChoicesCount>
  <Orientation>Left</Orientation>
</Layout>
</file>

<file path=customXml/item17.xml><?xml version="1.0" encoding="utf-8"?>
<Layout>
  <Type>MultipleChoice</Type>
  <ChoicesCount>4</ChoicesCount>
  <Orientation>TopVertical</Orientation>
</Layout>
</file>

<file path=customXml/item18.xml><?xml version="1.0" encoding="utf-8"?>
<Layout>
  <Type>MultipleChoice</Type>
  <ChoicesCount>3</ChoicesCount>
  <Orientation>Right</Orientation>
</Layout>
</file>

<file path=customXml/item19.xml><?xml version="1.0" encoding="utf-8"?>
<Layout>
  <Type>MultipleChoice</Type>
  <ChoicesCount>3</ChoicesCount>
  <Orientation>Left</Orientation>
</Layout>
</file>

<file path=customXml/item2.xml><?xml version="1.0" encoding="utf-8"?>
<Layout>
  <Type>MultipleChoice</Type>
  <ChoicesCount>3</ChoicesCount>
  <Orientation>Left</Orientation>
</Layout>
</file>

<file path=customXml/item20.xml><?xml version="1.0" encoding="utf-8"?>
<Layout>
  <Type>MultipleChoice</Type>
  <ChoicesCount>5</ChoicesCount>
  <Orientation>Left</Orientation>
</Layout>
</file>

<file path=customXml/item21.xml><?xml version="1.0" encoding="utf-8"?>
<Layout>
  <Type>MultipleChoice</Type>
  <ChoicesCount>3</ChoicesCount>
  <Orientation>Left</Orientation>
</Layout>
</file>

<file path=customXml/item22.xml><?xml version="1.0" encoding="utf-8"?>
<Layout>
  <Type>MultipleChoice</Type>
  <ChoicesCount>4</ChoicesCount>
  <Orientation>Left</Orientation>
</Layout>
</file>

<file path=customXml/item23.xml><?xml version="1.0" encoding="utf-8"?>
<Layout>
  <Type>MultipleChoice</Type>
  <ChoicesCount>6</ChoicesCount>
  <Orientation>Left</Orientation>
</Layout>
</file>

<file path=customXml/item24.xml><?xml version="1.0" encoding="utf-8"?>
<Layout>
  <Type>MultipleChoice</Type>
  <ChoicesCount>5</ChoicesCount>
  <Orientation>Left</Orientation>
</Layout>
</file>

<file path=customXml/item3.xml><?xml version="1.0" encoding="utf-8"?>
<Layout>
  <Type>MultipleChoice</Type>
  <ChoicesCount>4</ChoicesCount>
  <Orientation>TopStacked</Orientation>
</Layout>
</file>

<file path=customXml/item4.xml><?xml version="1.0" encoding="utf-8"?>
<Layout>
  <Type>Drawing</Type>
  <ChoicesCount>0</ChoicesCount>
  <Orientation>Left</Orientation>
</Layout>
</file>

<file path=customXml/item5.xml><?xml version="1.0" encoding="utf-8"?>
<Layout>
  <Type>YesNo</Type>
  <ChoicesCount>2</ChoicesCount>
  <Orientation>Left</Orientation>
</Layout>
</file>

<file path=customXml/item6.xml><?xml version="1.0" encoding="utf-8"?>
<Layout>
  <Type>MultipleChoice</Type>
  <ChoicesCount>3</ChoicesCount>
  <Orientation>Left</Orientation>
</Layout>
</file>

<file path=customXml/item7.xml><?xml version="1.0" encoding="utf-8"?>
<Layout>
  <Type>MultipleChoice</Type>
  <ChoicesCount>3</ChoicesCount>
  <Orientation>Left</Orientation>
</Layout>
</file>

<file path=customXml/item8.xml><?xml version="1.0" encoding="utf-8"?>
<Layout>
  <Type>YesNo</Type>
  <ChoicesCount>2</ChoicesCount>
  <Orientation>Left</Orientation>
</Layout>
</file>

<file path=customXml/item9.xml><?xml version="1.0" encoding="utf-8"?>
<Layout>
  <Type>MultipleChoice</Type>
  <ChoicesCount>4</ChoicesCount>
  <Orientation>Bottom</Orientation>
</Layout>
</file>

<file path=customXml/itemProps1.xml><?xml version="1.0" encoding="utf-8"?>
<ds:datastoreItem xmlns:ds="http://schemas.openxmlformats.org/officeDocument/2006/customXml" ds:itemID="{6AAC7DC4-E500-44E7-8283-1528FF05E049}">
  <ds:schemaRefs/>
</ds:datastoreItem>
</file>

<file path=customXml/itemProps10.xml><?xml version="1.0" encoding="utf-8"?>
<ds:datastoreItem xmlns:ds="http://schemas.openxmlformats.org/officeDocument/2006/customXml" ds:itemID="{2A1B8362-8947-430F-AE6F-9D84FADE1DA2}">
  <ds:schemaRefs/>
</ds:datastoreItem>
</file>

<file path=customXml/itemProps11.xml><?xml version="1.0" encoding="utf-8"?>
<ds:datastoreItem xmlns:ds="http://schemas.openxmlformats.org/officeDocument/2006/customXml" ds:itemID="{C6B5182E-0904-4CBD-B376-7DFEBEA9B562}">
  <ds:schemaRefs/>
</ds:datastoreItem>
</file>

<file path=customXml/itemProps12.xml><?xml version="1.0" encoding="utf-8"?>
<ds:datastoreItem xmlns:ds="http://schemas.openxmlformats.org/officeDocument/2006/customXml" ds:itemID="{514E0980-62D9-454B-981E-A7BF7A63879F}">
  <ds:schemaRefs/>
</ds:datastoreItem>
</file>

<file path=customXml/itemProps13.xml><?xml version="1.0" encoding="utf-8"?>
<ds:datastoreItem xmlns:ds="http://schemas.openxmlformats.org/officeDocument/2006/customXml" ds:itemID="{7C103B27-14F0-4923-8A50-1E0A03232966}">
  <ds:schemaRefs/>
</ds:datastoreItem>
</file>

<file path=customXml/itemProps14.xml><?xml version="1.0" encoding="utf-8"?>
<ds:datastoreItem xmlns:ds="http://schemas.openxmlformats.org/officeDocument/2006/customXml" ds:itemID="{D6FE9C80-DB84-40DD-B827-E4FB03CA5CE6}">
  <ds:schemaRefs/>
</ds:datastoreItem>
</file>

<file path=customXml/itemProps15.xml><?xml version="1.0" encoding="utf-8"?>
<ds:datastoreItem xmlns:ds="http://schemas.openxmlformats.org/officeDocument/2006/customXml" ds:itemID="{A5D4AC76-7BD8-43C8-A8FF-3B2E158D3A63}">
  <ds:schemaRefs/>
</ds:datastoreItem>
</file>

<file path=customXml/itemProps16.xml><?xml version="1.0" encoding="utf-8"?>
<ds:datastoreItem xmlns:ds="http://schemas.openxmlformats.org/officeDocument/2006/customXml" ds:itemID="{04CB8C7E-B80E-4B63-B1EF-88B647A89F84}">
  <ds:schemaRefs/>
</ds:datastoreItem>
</file>

<file path=customXml/itemProps17.xml><?xml version="1.0" encoding="utf-8"?>
<ds:datastoreItem xmlns:ds="http://schemas.openxmlformats.org/officeDocument/2006/customXml" ds:itemID="{D41B8F25-222E-4C89-9A5D-F36721D5BE45}">
  <ds:schemaRefs/>
</ds:datastoreItem>
</file>

<file path=customXml/itemProps18.xml><?xml version="1.0" encoding="utf-8"?>
<ds:datastoreItem xmlns:ds="http://schemas.openxmlformats.org/officeDocument/2006/customXml" ds:itemID="{FC2467AD-E7D7-44AF-A48C-A053B3119EEA}">
  <ds:schemaRefs/>
</ds:datastoreItem>
</file>

<file path=customXml/itemProps19.xml><?xml version="1.0" encoding="utf-8"?>
<ds:datastoreItem xmlns:ds="http://schemas.openxmlformats.org/officeDocument/2006/customXml" ds:itemID="{29E7FB38-897D-4A0E-89F3-1443896C2D3F}">
  <ds:schemaRefs/>
</ds:datastoreItem>
</file>

<file path=customXml/itemProps2.xml><?xml version="1.0" encoding="utf-8"?>
<ds:datastoreItem xmlns:ds="http://schemas.openxmlformats.org/officeDocument/2006/customXml" ds:itemID="{11E265BC-711E-4649-9D55-70D3F41A656F}">
  <ds:schemaRefs/>
</ds:datastoreItem>
</file>

<file path=customXml/itemProps20.xml><?xml version="1.0" encoding="utf-8"?>
<ds:datastoreItem xmlns:ds="http://schemas.openxmlformats.org/officeDocument/2006/customXml" ds:itemID="{F0CEA864-F4F7-462B-81A5-12D51FDEFF06}">
  <ds:schemaRefs/>
</ds:datastoreItem>
</file>

<file path=customXml/itemProps21.xml><?xml version="1.0" encoding="utf-8"?>
<ds:datastoreItem xmlns:ds="http://schemas.openxmlformats.org/officeDocument/2006/customXml" ds:itemID="{4EBA27AC-EC00-47A0-8095-CEED601A650F}">
  <ds:schemaRefs/>
</ds:datastoreItem>
</file>

<file path=customXml/itemProps22.xml><?xml version="1.0" encoding="utf-8"?>
<ds:datastoreItem xmlns:ds="http://schemas.openxmlformats.org/officeDocument/2006/customXml" ds:itemID="{67ACF243-3119-4D73-A968-E4FD7F0A632F}">
  <ds:schemaRefs/>
</ds:datastoreItem>
</file>

<file path=customXml/itemProps23.xml><?xml version="1.0" encoding="utf-8"?>
<ds:datastoreItem xmlns:ds="http://schemas.openxmlformats.org/officeDocument/2006/customXml" ds:itemID="{C04E78FA-F9C5-4F71-974E-914A9ADB9587}">
  <ds:schemaRefs/>
</ds:datastoreItem>
</file>

<file path=customXml/itemProps24.xml><?xml version="1.0" encoding="utf-8"?>
<ds:datastoreItem xmlns:ds="http://schemas.openxmlformats.org/officeDocument/2006/customXml" ds:itemID="{13CD9905-1182-4D04-B0BC-923894555EA6}">
  <ds:schemaRefs/>
</ds:datastoreItem>
</file>

<file path=customXml/itemProps3.xml><?xml version="1.0" encoding="utf-8"?>
<ds:datastoreItem xmlns:ds="http://schemas.openxmlformats.org/officeDocument/2006/customXml" ds:itemID="{EACA86DE-7443-4282-826C-5942CB0A928A}">
  <ds:schemaRefs/>
</ds:datastoreItem>
</file>

<file path=customXml/itemProps4.xml><?xml version="1.0" encoding="utf-8"?>
<ds:datastoreItem xmlns:ds="http://schemas.openxmlformats.org/officeDocument/2006/customXml" ds:itemID="{E136DE7E-EB7B-474B-8181-75516506F8AD}">
  <ds:schemaRefs/>
</ds:datastoreItem>
</file>

<file path=customXml/itemProps5.xml><?xml version="1.0" encoding="utf-8"?>
<ds:datastoreItem xmlns:ds="http://schemas.openxmlformats.org/officeDocument/2006/customXml" ds:itemID="{53D96BF1-0C2B-4059-93B9-00EF3499FDF4}">
  <ds:schemaRefs/>
</ds:datastoreItem>
</file>

<file path=customXml/itemProps6.xml><?xml version="1.0" encoding="utf-8"?>
<ds:datastoreItem xmlns:ds="http://schemas.openxmlformats.org/officeDocument/2006/customXml" ds:itemID="{7A8255C3-2DAC-4FAF-9D94-3D287A40CC7F}">
  <ds:schemaRefs/>
</ds:datastoreItem>
</file>

<file path=customXml/itemProps7.xml><?xml version="1.0" encoding="utf-8"?>
<ds:datastoreItem xmlns:ds="http://schemas.openxmlformats.org/officeDocument/2006/customXml" ds:itemID="{C12284CC-8066-4485-BFB7-92A36814EFD0}">
  <ds:schemaRefs/>
</ds:datastoreItem>
</file>

<file path=customXml/itemProps8.xml><?xml version="1.0" encoding="utf-8"?>
<ds:datastoreItem xmlns:ds="http://schemas.openxmlformats.org/officeDocument/2006/customXml" ds:itemID="{8B6DA35F-B957-4EBF-88D1-250E7B02D505}">
  <ds:schemaRefs/>
</ds:datastoreItem>
</file>

<file path=customXml/itemProps9.xml><?xml version="1.0" encoding="utf-8"?>
<ds:datastoreItem xmlns:ds="http://schemas.openxmlformats.org/officeDocument/2006/customXml" ds:itemID="{963C8314-AE70-43DA-AB8F-E6C593C0906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147</Template>
  <TotalTime>560</TotalTime>
  <Words>561</Words>
  <Application>Microsoft Office PowerPoint</Application>
  <PresentationFormat>Презентация на цял екран (4:3)</PresentationFormat>
  <Paragraphs>115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19" baseType="lpstr">
      <vt:lpstr>147</vt:lpstr>
      <vt:lpstr>PRESENTATION  NAME</vt:lpstr>
      <vt:lpstr>Растенията сами изграждат необходимите им за живота хранителни вещества? </vt:lpstr>
      <vt:lpstr>Слайд 3</vt:lpstr>
      <vt:lpstr>Слайд 4</vt:lpstr>
      <vt:lpstr>Слайд 5</vt:lpstr>
      <vt:lpstr>Слайд 6</vt:lpstr>
      <vt:lpstr>В коя хранителна верига връзката между растение и животно е пряка? </vt:lpstr>
      <vt:lpstr>Слайд 8</vt:lpstr>
      <vt:lpstr>Свържете начина на движение със съответното животно</vt:lpstr>
      <vt:lpstr>Посочете невярното твърдение: Растенията се размножават  чрез</vt:lpstr>
      <vt:lpstr>Как се размножават животните? Свържете!</vt:lpstr>
      <vt:lpstr>Как се нарича процесът, при който птиците топлят яйцата, за да се излюпят малките?</vt:lpstr>
      <vt:lpstr>Кое твърдение не е вярно?</vt:lpstr>
      <vt:lpstr>Знаете ли че…</vt:lpstr>
      <vt:lpstr>Знаете ли че…</vt:lpstr>
      <vt:lpstr>Знаете ли че…</vt:lpstr>
      <vt:lpstr>PRESENTATION  NAME</vt:lpstr>
      <vt:lpstr>PRESENTATION  NAME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Rosi</dc:creator>
  <cp:lastModifiedBy>Rosi</cp:lastModifiedBy>
  <cp:revision>59</cp:revision>
  <dcterms:created xsi:type="dcterms:W3CDTF">2011-11-27T17:58:47Z</dcterms:created>
  <dcterms:modified xsi:type="dcterms:W3CDTF">2011-12-01T19:27:05Z</dcterms:modified>
</cp:coreProperties>
</file>